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2"/>
  </p:notesMasterIdLst>
  <p:sldIdLst>
    <p:sldId id="272" r:id="rId2"/>
    <p:sldId id="257" r:id="rId3"/>
    <p:sldId id="271" r:id="rId4"/>
    <p:sldId id="258" r:id="rId5"/>
    <p:sldId id="259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1836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43F8F-7CAA-4379-B84F-196704D624B2}" type="datetimeFigureOut">
              <a:rPr lang="en-US" smtClean="0"/>
              <a:t>05/09/2025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E61B2-A860-4807-8CB8-5152FE215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995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DE61B2-A860-4807-8CB8-5152FE215E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60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18B34-D29E-466C-BB8E-6820D999ED80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0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1CD1-494E-479F-982C-BEA91AF4E4FC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5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782A3-08BC-4396-9078-DD6FECFF4341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940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DD0D-0590-4668-9189-2991D5465B97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3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FD454-A050-462E-A452-A6FEF4C5E113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4255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C601D-6E43-4EF2-8FD9-102CA57796B4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3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B197-5328-4E64-8E73-EAF1EFFFE8F4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41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F2B7D-C634-4F50-8468-AA163957D1DB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F8FD4-6CC5-4067-8850-7D0AF248E448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8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F35D0-AA6F-4A5B-A152-0521A7F5AE4E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EA7D-AD0C-4F91-8DAF-9CDF3EED1880}" type="datetime1">
              <a:rPr lang="en-US" smtClean="0"/>
              <a:t>05/09/2025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2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D608-63F3-4CAC-A0C8-A8578C9938D6}" type="datetime1">
              <a:rPr lang="en-US" smtClean="0"/>
              <a:t>05/09/2025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35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C732-8904-46EB-A40F-630D43558D93}" type="datetime1">
              <a:rPr lang="en-US" smtClean="0"/>
              <a:t>05/09/2025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30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CC016-D272-4600-96EF-73E42E5404E7}" type="datetime1">
              <a:rPr lang="en-US" smtClean="0"/>
              <a:t>05/09/2025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5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A76E5-D1EA-44E4-9712-0008BD35EAA2}" type="datetime1">
              <a:rPr lang="en-US" smtClean="0"/>
              <a:t>05/09/2025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27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2EB1B-7E03-40CD-9868-86740BE14AAF}" type="datetime1">
              <a:rPr lang="en-US" smtClean="0"/>
              <a:t>05/09/2025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1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2C6A6-8DC9-4467-B3D8-ABF54070E3B3}" type="datetime1">
              <a:rPr lang="en-US" smtClean="0"/>
              <a:t>05/09/2025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Sunpure Extracts Private Limited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7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D5EA521-6652-6E2E-0360-7DA298C5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98" y="2890994"/>
            <a:ext cx="6447501" cy="14841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u="sng" dirty="0"/>
              <a:t>Presented By</a:t>
            </a:r>
            <a:br>
              <a:rPr lang="en-US" sz="2400" dirty="0"/>
            </a:br>
            <a:r>
              <a:rPr lang="en-US" dirty="0"/>
              <a:t>Amit Sharma</a:t>
            </a:r>
            <a:br>
              <a:rPr lang="en-US" dirty="0"/>
            </a:br>
            <a:r>
              <a:rPr lang="en-US" sz="2800" dirty="0"/>
              <a:t>Vice President</a:t>
            </a:r>
            <a:br>
              <a:rPr lang="en-US" sz="2800" dirty="0"/>
            </a:br>
            <a:endParaRPr lang="en-US" sz="2800" b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37DEB-84D3-F5E9-616E-BB620B919881}"/>
              </a:ext>
            </a:extLst>
          </p:cNvPr>
          <p:cNvSpPr txBox="1">
            <a:spLocks/>
          </p:cNvSpPr>
          <p:nvPr/>
        </p:nvSpPr>
        <p:spPr>
          <a:xfrm>
            <a:off x="402336" y="1066800"/>
            <a:ext cx="686850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Wellness Economy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16C690-73ED-AE65-7188-3D8B36FB6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805" y="4724400"/>
            <a:ext cx="1814165" cy="13208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E93BCC5-9163-B769-AD8D-B05DCD10FA24}"/>
              </a:ext>
            </a:extLst>
          </p:cNvPr>
          <p:cNvSpPr txBox="1">
            <a:spLocks/>
          </p:cNvSpPr>
          <p:nvPr/>
        </p:nvSpPr>
        <p:spPr>
          <a:xfrm>
            <a:off x="896494" y="6000750"/>
            <a:ext cx="6447501" cy="6904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dirty="0">
                <a:solidFill>
                  <a:srgbClr val="3A7D0D"/>
                </a:solidFill>
              </a:rPr>
              <a:t>Sunpure Extracts Private Limited</a:t>
            </a:r>
            <a:br>
              <a:rPr lang="en-US" sz="2800" dirty="0">
                <a:solidFill>
                  <a:srgbClr val="3A7D0D"/>
                </a:solidFill>
              </a:rPr>
            </a:br>
            <a:endParaRPr lang="en-US" sz="2800" b="1" dirty="0">
              <a:solidFill>
                <a:srgbClr val="3A7D0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114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624398"/>
            <a:ext cx="6347714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IN" dirty="0"/>
          </a:p>
          <a:p>
            <a:pPr>
              <a:lnSpc>
                <a:spcPct val="150000"/>
              </a:lnSpc>
            </a:pPr>
            <a:endParaRPr lang="en-IN" dirty="0"/>
          </a:p>
          <a:p>
            <a:pPr>
              <a:lnSpc>
                <a:spcPct val="150000"/>
              </a:lnSpc>
            </a:pPr>
            <a:r>
              <a:rPr dirty="0"/>
              <a:t>Wellness economy is shaping a healthier and more sustainable future.</a:t>
            </a:r>
            <a:r>
              <a:rPr lang="en-IN" dirty="0"/>
              <a:t> </a:t>
            </a:r>
            <a:endParaRPr dirty="0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C71F8B8D-9E5A-B8F2-6269-F8DC4FCB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B568932-1470-A44D-DF70-2C2AFED9E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5FA25F4D-5208-4C52-9404-5FFBF2C77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214" y="609600"/>
            <a:ext cx="6447501" cy="1320800"/>
          </a:xfrm>
        </p:spPr>
        <p:txBody>
          <a:bodyPr>
            <a:normAutofit/>
          </a:bodyPr>
          <a:lstStyle/>
          <a:p>
            <a:r>
              <a:rPr lang="en-US" sz="4400" dirty="0"/>
              <a:t>Wellness Economy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BF00122-4A5A-F18E-77EE-9F2178EE1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32" y="1842386"/>
            <a:ext cx="6353174" cy="3429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dirty="0"/>
              <a:t>An overview of the global wellness economy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/>
              <a:t>Encompasses a global market of diverse industries providing products, services, and activities that help consumers incorporate wellness into their daily lives and achieve holistic health.</a:t>
            </a:r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FA74F430-9269-C627-75D6-F10331D00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Sunpure Extracts Private Limited</a:t>
            </a:r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4BF52B9E-BAF0-28DC-1C2B-262490F88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53864-022C-EFC5-A6C3-32F7DEAA8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683FC-70FC-A497-2743-5000411DB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3059C-30C8-704F-38D5-49CF9AF62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118174"/>
            <a:ext cx="6347714" cy="38807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IN" sz="2000" dirty="0"/>
          </a:p>
          <a:p>
            <a:pPr marL="0" indent="0">
              <a:lnSpc>
                <a:spcPct val="150000"/>
              </a:lnSpc>
              <a:buNone/>
            </a:pPr>
            <a:r>
              <a:rPr sz="2000" dirty="0"/>
              <a:t>The wellness economy includes industries that promote physical, mental, and social well-being.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D244EC-5603-731D-CACE-4B35A2AED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1189E9-2432-503F-5FBA-231955159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21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08432"/>
            <a:ext cx="6347713" cy="1320800"/>
          </a:xfrm>
        </p:spPr>
        <p:txBody>
          <a:bodyPr>
            <a:noAutofit/>
          </a:bodyPr>
          <a:lstStyle/>
          <a:p>
            <a:r>
              <a:rPr sz="4400" dirty="0"/>
              <a:t>Global Market </a:t>
            </a:r>
            <a:r>
              <a:rPr lang="en-IN" sz="4400" dirty="0"/>
              <a:t>and Growth Drivers</a:t>
            </a:r>
            <a:endParaRPr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49694"/>
            <a:ext cx="6347714" cy="388077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dirty="0"/>
              <a:t>The wellness economy is valued at over $5 trillion globally</a:t>
            </a:r>
            <a:r>
              <a:rPr lang="en-IN" dirty="0"/>
              <a:t>. </a:t>
            </a:r>
          </a:p>
          <a:p>
            <a:pPr>
              <a:lnSpc>
                <a:spcPct val="160000"/>
              </a:lnSpc>
            </a:pPr>
            <a:r>
              <a:rPr lang="en-IN" dirty="0"/>
              <a:t>GROWTH DRIVERs </a:t>
            </a:r>
          </a:p>
          <a:p>
            <a:pPr>
              <a:lnSpc>
                <a:spcPct val="160000"/>
              </a:lnSpc>
            </a:pPr>
            <a:r>
              <a:rPr lang="en-IN" dirty="0"/>
              <a:t>Rise of middle class</a:t>
            </a:r>
          </a:p>
          <a:p>
            <a:pPr>
              <a:lnSpc>
                <a:spcPct val="160000"/>
              </a:lnSpc>
            </a:pPr>
            <a:r>
              <a:rPr lang="en-IN" dirty="0"/>
              <a:t>Aging population and Longevity</a:t>
            </a:r>
          </a:p>
          <a:p>
            <a:pPr>
              <a:lnSpc>
                <a:spcPct val="160000"/>
              </a:lnSpc>
            </a:pPr>
            <a:r>
              <a:rPr lang="en-IN" dirty="0"/>
              <a:t>Prioritisation of mental health</a:t>
            </a:r>
          </a:p>
          <a:p>
            <a:pPr>
              <a:lnSpc>
                <a:spcPct val="160000"/>
              </a:lnSpc>
            </a:pPr>
            <a:r>
              <a:rPr lang="en-IN" dirty="0"/>
              <a:t>Paradigm shift of “Wellness as a Life Style”</a:t>
            </a:r>
          </a:p>
          <a:p>
            <a:pPr>
              <a:lnSpc>
                <a:spcPct val="160000"/>
              </a:lnSpc>
            </a:pPr>
            <a:r>
              <a:rPr lang="en-IN" dirty="0"/>
              <a:t>Technological Innovations</a:t>
            </a:r>
          </a:p>
          <a:p>
            <a:pPr>
              <a:lnSpc>
                <a:spcPct val="160000"/>
              </a:lnSpc>
            </a:pPr>
            <a:r>
              <a:rPr lang="en-IN" dirty="0"/>
              <a:t>Evolving consumer demand and Institutional factors</a:t>
            </a:r>
            <a:endParaRPr dirty="0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13398FD5-A8B6-E782-C149-098CF896F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3779B2C-BB3D-ACE3-753A-27A3D4303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/>
              <a:t>Key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11950"/>
            <a:ext cx="6347714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dirty="0"/>
              <a:t>Personal Care &amp; Beauty</a:t>
            </a:r>
          </a:p>
          <a:p>
            <a:pPr>
              <a:lnSpc>
                <a:spcPct val="150000"/>
              </a:lnSpc>
            </a:pPr>
            <a:r>
              <a:rPr dirty="0"/>
              <a:t>Healthy Eating &amp; Nutrition</a:t>
            </a:r>
            <a:r>
              <a:rPr lang="en-IN" dirty="0"/>
              <a:t> and weight management</a:t>
            </a:r>
            <a:endParaRPr dirty="0"/>
          </a:p>
          <a:p>
            <a:pPr>
              <a:lnSpc>
                <a:spcPct val="150000"/>
              </a:lnSpc>
            </a:pPr>
            <a:r>
              <a:rPr dirty="0"/>
              <a:t>Physical Activity</a:t>
            </a:r>
          </a:p>
          <a:p>
            <a:pPr>
              <a:lnSpc>
                <a:spcPct val="150000"/>
              </a:lnSpc>
            </a:pPr>
            <a:r>
              <a:rPr dirty="0"/>
              <a:t>Wellness Tourism</a:t>
            </a:r>
          </a:p>
          <a:p>
            <a:pPr>
              <a:lnSpc>
                <a:spcPct val="150000"/>
              </a:lnSpc>
            </a:pPr>
            <a:r>
              <a:rPr lang="en-IN" dirty="0"/>
              <a:t>Traditional and complementary medicine. </a:t>
            </a:r>
            <a:endParaRPr dirty="0"/>
          </a:p>
          <a:p>
            <a:pPr>
              <a:lnSpc>
                <a:spcPct val="150000"/>
              </a:lnSpc>
            </a:pPr>
            <a:r>
              <a:rPr lang="en-IN" dirty="0"/>
              <a:t>Mental wellness,</a:t>
            </a:r>
            <a:r>
              <a:rPr dirty="0"/>
              <a:t>Workplace Wellness</a:t>
            </a:r>
            <a:r>
              <a:rPr lang="en-IN" dirty="0"/>
              <a:t> and wellness real Estate</a:t>
            </a:r>
            <a:endParaRPr dirty="0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9CAB8EA6-73A4-B335-1E9D-B5E867859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681CADE-8153-22A5-197C-CE9A9A021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/>
              <a:t>Emerging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10782"/>
            <a:ext cx="6347714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dirty="0"/>
              <a:t>Digital health apps, wearable devices, holistic wellness, and sustainability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/>
              <a:t>Not only young but older customer are pushing the industry forward</a:t>
            </a:r>
          </a:p>
          <a:p>
            <a:pPr>
              <a:lnSpc>
                <a:spcPct val="150000"/>
              </a:lnSpc>
            </a:pPr>
            <a:r>
              <a:rPr lang="en-IN" dirty="0"/>
              <a:t>Prioritisation of wellness attributes -  Health, Sleep, Nutrition, Fitness, appearance and mindfulness</a:t>
            </a:r>
          </a:p>
          <a:p>
            <a:pPr>
              <a:lnSpc>
                <a:spcPct val="150000"/>
              </a:lnSpc>
            </a:pPr>
            <a:r>
              <a:rPr lang="en-IN" dirty="0"/>
              <a:t>Expanding definition of wellness</a:t>
            </a:r>
            <a:endParaRPr dirty="0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5F8FED9E-A237-37A7-6E21-61B470328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2D00786-B666-9941-7311-D8BA427E5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/>
              <a:t>Economic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65646"/>
            <a:ext cx="6347714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dirty="0"/>
              <a:t>Creates jobs, supports local economies, and drives innovation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/>
              <a:t>Increasing investment in wellness products, services and wellness infrastructure</a:t>
            </a:r>
          </a:p>
          <a:p>
            <a:pPr>
              <a:lnSpc>
                <a:spcPct val="150000"/>
              </a:lnSpc>
            </a:pPr>
            <a:r>
              <a:rPr lang="en-IN" dirty="0"/>
              <a:t>Job and business Creation</a:t>
            </a:r>
          </a:p>
          <a:p>
            <a:pPr>
              <a:lnSpc>
                <a:spcPct val="150000"/>
              </a:lnSpc>
            </a:pPr>
            <a:r>
              <a:rPr lang="en-IN" dirty="0"/>
              <a:t>Contribution to GDP</a:t>
            </a:r>
            <a:endParaRPr dirty="0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CB4C44BE-8A40-2193-03B9-895BB86B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CA6B945F-9733-7227-949D-593D9B8B5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25552"/>
            <a:ext cx="6347713" cy="1320800"/>
          </a:xfrm>
        </p:spPr>
        <p:txBody>
          <a:bodyPr>
            <a:normAutofit/>
          </a:bodyPr>
          <a:lstStyle/>
          <a:p>
            <a:r>
              <a:rPr sz="4400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990158"/>
            <a:ext cx="6632449" cy="5264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dirty="0"/>
              <a:t>Affordability, accessibility, misinformation, and regulation issues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/>
              <a:t>Lack of regulatory consistency</a:t>
            </a:r>
          </a:p>
          <a:p>
            <a:pPr>
              <a:lnSpc>
                <a:spcPct val="150000"/>
              </a:lnSpc>
            </a:pPr>
            <a:r>
              <a:rPr lang="en-IN" dirty="0"/>
              <a:t>Consumer Scepticism regarding efficacy and safety of products</a:t>
            </a:r>
          </a:p>
          <a:p>
            <a:pPr>
              <a:lnSpc>
                <a:spcPct val="150000"/>
              </a:lnSpc>
            </a:pPr>
            <a:r>
              <a:rPr lang="en-IN" dirty="0"/>
              <a:t>Affordability and accessibility.</a:t>
            </a:r>
          </a:p>
          <a:p>
            <a:pPr>
              <a:lnSpc>
                <a:spcPct val="150000"/>
              </a:lnSpc>
            </a:pPr>
            <a:r>
              <a:rPr lang="en-IN" dirty="0"/>
              <a:t>Data privacy and security concern w.r.t Digital health technologies</a:t>
            </a:r>
          </a:p>
          <a:p>
            <a:pPr>
              <a:lnSpc>
                <a:spcPct val="150000"/>
              </a:lnSpc>
            </a:pPr>
            <a:r>
              <a:rPr lang="en-IN" dirty="0"/>
              <a:t>Unregulated / fragmented nature of much of the industry.</a:t>
            </a:r>
          </a:p>
          <a:p>
            <a:pPr>
              <a:lnSpc>
                <a:spcPct val="150000"/>
              </a:lnSpc>
            </a:pPr>
            <a:r>
              <a:rPr lang="en-IN" dirty="0"/>
              <a:t>Measuring impact</a:t>
            </a:r>
          </a:p>
          <a:p>
            <a:pPr>
              <a:lnSpc>
                <a:spcPct val="150000"/>
              </a:lnSpc>
            </a:pPr>
            <a:endParaRPr dirty="0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393AB5A7-739B-3B26-85FC-DF70BE7AA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0562FB3A-9692-0200-D407-95B59DAFE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400" dirty="0"/>
              <a:t>Future 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93662"/>
            <a:ext cx="6347714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dirty="0"/>
              <a:t>Wellness economy will continue expanding with AI, biotech, and preventive healthcare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/>
              <a:t>Holistic wellness pushing the levels</a:t>
            </a:r>
          </a:p>
          <a:p>
            <a:pPr>
              <a:lnSpc>
                <a:spcPct val="150000"/>
              </a:lnSpc>
            </a:pPr>
            <a:r>
              <a:rPr lang="en-IN" dirty="0"/>
              <a:t>Hospitals and clinics offering health packages - that includes nutrition fitness and mental well being</a:t>
            </a:r>
          </a:p>
          <a:p>
            <a:pPr>
              <a:lnSpc>
                <a:spcPct val="150000"/>
              </a:lnSpc>
            </a:pPr>
            <a:endParaRPr dirty="0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971C3A31-CACF-E97B-507A-9E9CB4391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Sunpure Extracts Private Limited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00B7F609-2B3F-83D4-50FD-35E64603C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1101</TotalTime>
  <Words>367</Words>
  <Application>Microsoft Office PowerPoint</Application>
  <PresentationFormat>On-screen Show (4:3)</PresentationFormat>
  <Paragraphs>70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Trebuchet MS</vt:lpstr>
      <vt:lpstr>Wingdings</vt:lpstr>
      <vt:lpstr>Wingdings 3</vt:lpstr>
      <vt:lpstr>Facet</vt:lpstr>
      <vt:lpstr>Presented By Amit Sharma Vice President </vt:lpstr>
      <vt:lpstr>Wellness Economy</vt:lpstr>
      <vt:lpstr>Introduction</vt:lpstr>
      <vt:lpstr>Global Market and Growth Drivers</vt:lpstr>
      <vt:lpstr>Key Sectors</vt:lpstr>
      <vt:lpstr>Emerging Trends</vt:lpstr>
      <vt:lpstr>Economic Impact</vt:lpstr>
      <vt:lpstr>Challenges</vt:lpstr>
      <vt:lpstr>Future Outlook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Amit Sharma</dc:creator>
  <cp:keywords/>
  <dc:description>generated using python-pptx</dc:description>
  <cp:lastModifiedBy>Amit Kumar Srivastava</cp:lastModifiedBy>
  <cp:revision>10</cp:revision>
  <dcterms:created xsi:type="dcterms:W3CDTF">2013-01-27T09:14:16Z</dcterms:created>
  <dcterms:modified xsi:type="dcterms:W3CDTF">2025-09-05T08:51:27Z</dcterms:modified>
  <cp:category/>
</cp:coreProperties>
</file>