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62" r:id="rId5"/>
    <p:sldId id="256" r:id="rId6"/>
    <p:sldId id="263" r:id="rId7"/>
    <p:sldId id="288" r:id="rId8"/>
    <p:sldId id="260" r:id="rId9"/>
    <p:sldId id="258" r:id="rId10"/>
    <p:sldId id="287" r:id="rId11"/>
    <p:sldId id="261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1EED-8A78-042A-AF9A-C48047A7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6894D-ED17-0309-8906-36E34186B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0CCD-88F9-204A-E167-E994C4B2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F30D3-CBCE-1993-32C7-74954F32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911A-1E24-E46F-0647-59F0892A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13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B8A0-E174-19F1-563A-F19CF33C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87985-4107-B38E-8577-50EA19A64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0858-81EA-EAE2-D264-634E144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5923-65C3-66E6-9A0C-5A0D9D39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A9189-0315-50E2-1B8E-3DE2DAAF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68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3C9767-1F83-1A8F-5D10-113441A3B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EBF11-4B6C-5EEF-8868-5AE7EF750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DB0AA-E2EB-996D-939B-DD71865F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9C0F6-03ED-1E16-6DB2-79ADE1DC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4DE13-EC03-8F22-9677-4FB00E6F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59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299FBD-03CB-4926-82ED-DD7E250DE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63383BC-FBC0-44F8-9BCB-845090673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D3661C-337F-44A6-8804-BD8C7727A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DA8B-813D-4F11-ACD1-333997182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74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E880-266B-8D9C-09C2-2E86D58B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EA1B5-090E-6355-C54B-3B0635876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D5C3-9C78-CDCE-DBC8-D0C4C955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BC551-911A-78B9-2384-B5B2082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8481-0F16-1A06-17B5-8FB591B2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83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2F3A-51D8-7136-B0DE-1CFFC010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B6BE-0CB8-34AF-FB29-3F52E5620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6D1A4-A631-B16D-6BD8-DC754814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0B1F-10C1-1086-DDCC-C8C8730E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6B429-069C-22B3-C7A0-3BB42428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82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241C-6D28-E3B1-FB34-5DAA5F73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74A7-E9A0-8454-7AF0-CB9C94CF7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F1BE7-83EE-DD45-39FF-EACC66B60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F1515-78F2-40FF-842C-B8EC530A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2815B-B3D9-938E-1AB1-FAD383F4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A74F-A11B-DB15-B3D7-27E936F0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2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4DCB-2FFC-8575-CA6B-C34BD6AC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F2BF-CD6B-BA6B-621F-F9B33D3E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0D177-AC96-F2D9-43E6-4659B8E2B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73A6D-DC65-9F9A-6232-18AA3CCDD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8E8FD-F5EC-AC6B-1B21-DFA40C5A4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80301-8422-2D35-D533-FCAE7F7C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EAE63-5406-A410-3AA7-2ABFC4A2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BF028-8A3E-CD17-6930-E85D5E15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1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CDD3-A357-F0E8-A22C-D101A9E8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19AE4-BE08-8148-521A-7B91D53F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08A98-9C84-B8A6-E987-5529E550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8CD28-038E-E6D3-1BBB-28EBDCA1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90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B50FB-506E-8FC7-9FD8-0E9F9405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EB23D-D1EF-2A43-12C9-01FE7530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C3B2E-B6EA-1C90-2668-5E85EA42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29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A9FA-30CC-F712-4D05-3F80119F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0C02-EBA9-0E02-0D2E-D85BCBF6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4EA6D-7215-D469-C216-B8F7A551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C8EC9-FE82-30B8-1D4B-43DE0A6E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F16AB-6804-ABEB-3F30-3E029EF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775A5-85B2-5D65-E49F-A701DD67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70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AA71-53F6-5A45-ADC0-E041381F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EBAC3-F146-0769-ECE0-8C1898785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7FD7E-23BE-D7E2-5C9C-02A8A802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A913C-26FA-717D-5CFB-67945B13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D8D18-7630-703C-5C29-EACF847C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D2F2D-6560-61EB-8AE9-30E96117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1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DA5C3-8811-6B87-EC45-838999EE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E7599-2449-A932-326B-5531C5F0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9F099-630B-1CC2-3A66-7316087EB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EAAD7-BBB0-4BBC-B43E-2F29FB9C4986}" type="datetimeFigureOut">
              <a:rPr lang="en-AU" smtClean="0"/>
              <a:t>1/09/2025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6790C-E07D-71FC-BDB4-6DE790449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F476-EC24-6701-108B-DD09A0B53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37550-05EF-45F3-A550-7DBD626707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5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4B0D-63BA-B993-AEBA-E308F6163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1E2B33-706C-4454-E300-09A36ABEE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48" y="4164067"/>
            <a:ext cx="11749549" cy="1655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Conclave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Nutraceutical Ecosystem: Are we ready to conquer the global market</a:t>
            </a:r>
            <a:endParaRPr lang="en-A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4D888-6561-BBFB-5270-FD83765B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233" y="1"/>
            <a:ext cx="3272766" cy="244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11BD7-F7AF-3B86-5AA1-C02BD9A9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428568" cy="296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7453D-2EEA-482C-B392-A43692E0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069" y="839531"/>
            <a:ext cx="4360775" cy="2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-9236" y="25268"/>
            <a:ext cx="11601468" cy="806714"/>
          </a:xfrm>
          <a:noFill/>
        </p:spPr>
        <p:txBody>
          <a:bodyPr vert="horz" wrap="square" lIns="180000" tIns="180000" rIns="72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Drug-Nutraceuticals-Medical Foods – A Comparison</a:t>
            </a:r>
            <a:endParaRPr lang="en-AU" altLang="en-US" sz="3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5" y="857250"/>
            <a:ext cx="984985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0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A2578-9AA4-3177-D1C1-2EC680B6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68AA-7CC0-DF70-8801-2AEC2E8D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8119" y="2719183"/>
            <a:ext cx="5751871" cy="141963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Panellists Today</a:t>
            </a:r>
          </a:p>
        </p:txBody>
      </p:sp>
      <p:pic>
        <p:nvPicPr>
          <p:cNvPr id="5" name="Picture 4" descr="A group of people on an orange background&#10;&#10;AI-generated content may be incorrect.">
            <a:extLst>
              <a:ext uri="{FF2B5EF4-FFF2-40B4-BE49-F238E27FC236}">
                <a16:creationId xmlns:a16="http://schemas.microsoft.com/office/drawing/2014/main" id="{1C5215D7-C9CE-2D1C-82E8-8423307B9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" y="-88492"/>
            <a:ext cx="4650892" cy="694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D5B19-5CB9-AFA2-3EFC-9E649402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19" y="4689987"/>
            <a:ext cx="858891" cy="937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D8CD26-DF2C-BB6D-E66B-ED63A7EE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95" y="259428"/>
            <a:ext cx="4360775" cy="2001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68420-D5E3-60F1-4D4D-788190E8A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94" y="4531954"/>
            <a:ext cx="982529" cy="10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1326-957C-73E9-4353-B7FAB2629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11B6-DBAF-E6D4-2345-138918228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188218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Pitch for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5ADA3-B07F-7806-648E-6C1008A4C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45" y="1783069"/>
            <a:ext cx="11493910" cy="4866968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What are the factors pushing the boundaries of nutraceutical development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consumers want different things from their nutraceutical products? 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today’s evidence-based, clinically validated products to be considered as a new ‘prescription’?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How technology enhances nutraceuticals efficacy? </a:t>
            </a:r>
          </a:p>
          <a:p>
            <a:pPr marL="342900" lvl="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focus for future nutraceutical success?</a:t>
            </a:r>
          </a:p>
          <a:p>
            <a:pPr algn="l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endParaRPr lang="en-AU" dirty="0"/>
          </a:p>
        </p:txBody>
      </p:sp>
      <p:pic>
        <p:nvPicPr>
          <p:cNvPr id="1026" name="Picture 2" descr="Grunge red kick off word rubber seal stamp on white background Grunge red kick off word rubber seal stamp on white background pitch lecture stock illustrations">
            <a:extLst>
              <a:ext uri="{FF2B5EF4-FFF2-40B4-BE49-F238E27FC236}">
                <a16:creationId xmlns:a16="http://schemas.microsoft.com/office/drawing/2014/main" id="{C09CFE73-7DB0-EA8F-9354-A1636979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68" y="1"/>
            <a:ext cx="1991032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7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53567-75DD-7074-6482-067F37C1A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8B355-DF1C-BCB5-B25B-C224926F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626" y="3078480"/>
            <a:ext cx="6251110" cy="952746"/>
          </a:xfrm>
        </p:spPr>
        <p:txBody>
          <a:bodyPr anchor="b">
            <a:normAutofit/>
          </a:bodyPr>
          <a:lstStyle/>
          <a:p>
            <a:pPr algn="l"/>
            <a:r>
              <a:rPr lang="en-AU" sz="5400" dirty="0">
                <a:solidFill>
                  <a:srgbClr val="0070C0"/>
                </a:solidFill>
              </a:rPr>
              <a:t>OUR Panel Today</a:t>
            </a:r>
          </a:p>
        </p:txBody>
      </p:sp>
      <p:pic>
        <p:nvPicPr>
          <p:cNvPr id="7" name="Picture 6" descr="A poster with several men&#10;&#10;AI-generated content may be incorrect.">
            <a:extLst>
              <a:ext uri="{FF2B5EF4-FFF2-40B4-BE49-F238E27FC236}">
                <a16:creationId xmlns:a16="http://schemas.microsoft.com/office/drawing/2014/main" id="{43FF93C3-E268-9013-DE8E-1144C841D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30FE2-4D5B-B65D-CD14-9082152F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862" y="387247"/>
            <a:ext cx="4360775" cy="2001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4D903-150A-F20E-C615-BFC2858E8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110" y="4817806"/>
            <a:ext cx="812049" cy="10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AEF7-5567-F45C-5B16-081585EF7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75EA6-B4AF-F9D1-9C10-B16A4B27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0" y="2614152"/>
            <a:ext cx="12061800" cy="2347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84C22-9D75-EE01-4BCD-759925048F6F}"/>
              </a:ext>
            </a:extLst>
          </p:cNvPr>
          <p:cNvSpPr txBox="1"/>
          <p:nvPr/>
        </p:nvSpPr>
        <p:spPr>
          <a:xfrm>
            <a:off x="245805" y="106829"/>
            <a:ext cx="11651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</a:t>
            </a:r>
            <a:r>
              <a:rPr lang="en-A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wellness </a:t>
            </a:r>
            <a:r>
              <a:rPr lang="en-A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is valued at about $40 billion </a:t>
            </a:r>
          </a:p>
        </p:txBody>
      </p:sp>
      <p:pic>
        <p:nvPicPr>
          <p:cNvPr id="2050" name="Picture 2" descr="video thumbnail">
            <a:extLst>
              <a:ext uri="{FF2B5EF4-FFF2-40B4-BE49-F238E27FC236}">
                <a16:creationId xmlns:a16="http://schemas.microsoft.com/office/drawing/2014/main" id="{335E05DD-5381-BA85-AA24-D783709D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22" y="691604"/>
            <a:ext cx="3431458" cy="19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5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36ED3-06FF-3F41-8F49-03EBB421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10569C-FF41-8023-1B1F-812569BD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9" y="855406"/>
            <a:ext cx="10615688" cy="5855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574A36-029F-7035-F4DA-C6A1C4871077}"/>
              </a:ext>
            </a:extLst>
          </p:cNvPr>
          <p:cNvSpPr txBox="1"/>
          <p:nvPr/>
        </p:nvSpPr>
        <p:spPr>
          <a:xfrm>
            <a:off x="175597" y="147173"/>
            <a:ext cx="11357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Indian market is projected to reach $11 billion by 2027</a:t>
            </a:r>
          </a:p>
        </p:txBody>
      </p:sp>
    </p:spTree>
    <p:extLst>
      <p:ext uri="{BB962C8B-B14F-4D97-AF65-F5344CB8AC3E}">
        <p14:creationId xmlns:p14="http://schemas.microsoft.com/office/powerpoint/2010/main" val="218250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698D-252F-6D04-5F73-69EE9078D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6B287-2369-DB48-CF69-6D3D75675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Nutraceutical Industry in India">
            <a:extLst>
              <a:ext uri="{FF2B5EF4-FFF2-40B4-BE49-F238E27FC236}">
                <a16:creationId xmlns:a16="http://schemas.microsoft.com/office/drawing/2014/main" id="{6F6C4EC9-5AFA-6794-1093-C649E686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971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6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4513F-B347-67AE-BE51-7DFFD708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2299-1E49-8EDD-9200-36D119D76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188218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Pitch for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03313-E921-27FE-39D9-AB0225631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29" y="1991033"/>
            <a:ext cx="11493910" cy="4312931"/>
          </a:xfrm>
        </p:spPr>
        <p:txBody>
          <a:bodyPr>
            <a:normAutofit fontScale="62500" lnSpcReduction="20000"/>
          </a:bodyPr>
          <a:lstStyle/>
          <a:p>
            <a:pPr marL="457200" lvl="0" indent="-457200" algn="l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3400" b="1" dirty="0">
                <a:latin typeface="Arial" panose="020B0604020202020204" pitchFamily="34" charset="0"/>
                <a:cs typeface="Arial" panose="020B0604020202020204" pitchFamily="34" charset="0"/>
              </a:rPr>
              <a:t>There is a strong believe in western world that Indian nutraceutical industries have non-compelling scientific evidence for product efficacy, consumer </a:t>
            </a:r>
            <a:r>
              <a:rPr lang="en-AU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skepticism</a:t>
            </a:r>
            <a:r>
              <a:rPr lang="en-AU" sz="3400" b="1" dirty="0">
                <a:latin typeface="Arial" panose="020B0604020202020204" pitchFamily="34" charset="0"/>
                <a:cs typeface="Arial" panose="020B0604020202020204" pitchFamily="34" charset="0"/>
              </a:rPr>
              <a:t> due to limited clinical trials, and insufficient regulatory clarity and standardization for health claims. Are you agree with this statement?</a:t>
            </a:r>
          </a:p>
          <a:p>
            <a:pPr marL="457200" lvl="0" indent="-457200" algn="l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challenges of nutraceutical industries are facing in India?</a:t>
            </a:r>
          </a:p>
          <a:p>
            <a:pPr marL="457200" lvl="0" indent="-457200" algn="l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lies ahead for the India Nutraceutical market growth for both domestic and international market?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endParaRPr lang="en-AU" dirty="0"/>
          </a:p>
        </p:txBody>
      </p:sp>
      <p:pic>
        <p:nvPicPr>
          <p:cNvPr id="4" name="Picture 2" descr="Grunge red kick off word rubber seal stamp on white background Grunge red kick off word rubber seal stamp on white background pitch lecture stock illustrations">
            <a:extLst>
              <a:ext uri="{FF2B5EF4-FFF2-40B4-BE49-F238E27FC236}">
                <a16:creationId xmlns:a16="http://schemas.microsoft.com/office/drawing/2014/main" id="{7ECE88B0-B100-9B0F-F4F2-0A2AED52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68" y="1"/>
            <a:ext cx="1991032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BFD8-CE11-01AD-A309-ECC6E906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5CC7DC-C0A4-A680-50C1-DFA8EDBF3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193" y="4164067"/>
            <a:ext cx="10117394" cy="1655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Horizons in Nutraceutical business: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Where Tradition meets Innovation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003A6-D42C-2758-5510-3C5F172B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233" y="1"/>
            <a:ext cx="3272766" cy="244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DBAA3-971A-7FA3-C0CB-96599FDC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428568" cy="296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383EE-8F5F-655D-62DA-9D6F83D99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069" y="839531"/>
            <a:ext cx="4360775" cy="2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D0FC6-D4FD-F533-A211-43E9B75B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446B7-7128-E598-3776-23DF3B896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136" y="3282598"/>
            <a:ext cx="6251110" cy="884313"/>
          </a:xfrm>
        </p:spPr>
        <p:txBody>
          <a:bodyPr anchor="b">
            <a:normAutofit/>
          </a:bodyPr>
          <a:lstStyle/>
          <a:p>
            <a:pPr algn="l"/>
            <a:r>
              <a:rPr lang="en-AU" sz="5400" b="1" dirty="0">
                <a:solidFill>
                  <a:srgbClr val="0070C0"/>
                </a:solidFill>
              </a:rPr>
              <a:t>OUR Speakers Today</a:t>
            </a:r>
          </a:p>
        </p:txBody>
      </p:sp>
      <p:pic>
        <p:nvPicPr>
          <p:cNvPr id="5" name="Picture 4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D6CADB7B-6ADB-25C2-A2B7-0DA480FC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384FD-2EBC-E496-77E8-592240897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90" y="515067"/>
            <a:ext cx="4360775" cy="2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4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474A7-3037-CA8A-CF81-26731E97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FAF12-0CB0-2B00-4D75-BF57FD194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1" y="1268362"/>
            <a:ext cx="10096288" cy="550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02EBA-E422-B3FD-B184-5E7F5EEC3F04}"/>
              </a:ext>
            </a:extLst>
          </p:cNvPr>
          <p:cNvSpPr txBox="1"/>
          <p:nvPr/>
        </p:nvSpPr>
        <p:spPr>
          <a:xfrm>
            <a:off x="0" y="87501"/>
            <a:ext cx="11808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nutraceutical consumer landscape can be categorized into three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B3F0D-AE82-3DD5-F9EB-B52D832CC6F7}"/>
              </a:ext>
            </a:extLst>
          </p:cNvPr>
          <p:cNvSpPr txBox="1"/>
          <p:nvPr/>
        </p:nvSpPr>
        <p:spPr>
          <a:xfrm>
            <a:off x="604684" y="624809"/>
            <a:ext cx="1098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But post-pandemic market is shifting from </a:t>
            </a:r>
            <a:r>
              <a:rPr lang="en-A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A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and Wellness</a:t>
            </a:r>
          </a:p>
        </p:txBody>
      </p:sp>
    </p:spTree>
    <p:extLst>
      <p:ext uri="{BB962C8B-B14F-4D97-AF65-F5344CB8AC3E}">
        <p14:creationId xmlns:p14="http://schemas.microsoft.com/office/powerpoint/2010/main" val="340918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216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PowerPoint Presentation</vt:lpstr>
      <vt:lpstr>OUR Panel Today</vt:lpstr>
      <vt:lpstr>PowerPoint Presentation</vt:lpstr>
      <vt:lpstr>PowerPoint Presentation</vt:lpstr>
      <vt:lpstr>PowerPoint Presentation</vt:lpstr>
      <vt:lpstr>Pitch for Today</vt:lpstr>
      <vt:lpstr>PowerPoint Presentation</vt:lpstr>
      <vt:lpstr>OUR Speakers Today</vt:lpstr>
      <vt:lpstr>PowerPoint Presentation</vt:lpstr>
      <vt:lpstr>Drug-Nutraceuticals-Medical Foods – A Comparison</vt:lpstr>
      <vt:lpstr>OUR Panellists Today</vt:lpstr>
      <vt:lpstr>Pitch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Dilip K Ghosh</dc:creator>
  <cp:lastModifiedBy>Dilip K Ghosh</cp:lastModifiedBy>
  <cp:revision>8</cp:revision>
  <dcterms:created xsi:type="dcterms:W3CDTF">2025-08-22T02:34:14Z</dcterms:created>
  <dcterms:modified xsi:type="dcterms:W3CDTF">2025-09-01T22:02:17Z</dcterms:modified>
</cp:coreProperties>
</file>