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95" r:id="rId3"/>
    <p:sldId id="257" r:id="rId4"/>
    <p:sldId id="280" r:id="rId5"/>
    <p:sldId id="286" r:id="rId6"/>
    <p:sldId id="281" r:id="rId7"/>
    <p:sldId id="274" r:id="rId8"/>
    <p:sldId id="287" r:id="rId9"/>
    <p:sldId id="275" r:id="rId10"/>
    <p:sldId id="291" r:id="rId11"/>
    <p:sldId id="290" r:id="rId12"/>
    <p:sldId id="296" r:id="rId13"/>
  </p:sldIdLst>
  <p:sldSz cx="12192000" cy="6858000"/>
  <p:notesSz cx="6858000" cy="9144000"/>
  <p:embeddedFontLst>
    <p:embeddedFont>
      <p:font typeface="Manrope" panose="020B0604020202020204" charset="0"/>
      <p:regular r:id="rId15"/>
      <p:bold r:id="rId16"/>
    </p:embeddedFont>
    <p:embeddedFont>
      <p:font typeface="Manrope ExtraBold" panose="020B0604020202020204" charset="0"/>
      <p:bold r:id="rId17"/>
    </p:embeddedFont>
    <p:embeddedFont>
      <p:font typeface="Manrope Medium" panose="020B0604020202020204" charset="0"/>
      <p:regular r:id="rId18"/>
      <p:bold r:id="rId19"/>
    </p:embeddedFont>
    <p:embeddedFont>
      <p:font typeface="Manrope SemiBold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bzC9ohg8wK9BZmxnO/PbYePSI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81847" autoAdjust="0"/>
  </p:normalViewPr>
  <p:slideViewPr>
    <p:cSldViewPr snapToGrid="0">
      <p:cViewPr varScale="1">
        <p:scale>
          <a:sx n="69" d="100"/>
          <a:sy n="69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755ffce4c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g2755ffce4c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7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670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AAB36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" name="Google Shape;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1423" y="1772194"/>
            <a:ext cx="2129155" cy="9075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6"/>
          <p:cNvSpPr txBox="1">
            <a:spLocks noGrp="1"/>
          </p:cNvSpPr>
          <p:nvPr>
            <p:ph type="title"/>
          </p:nvPr>
        </p:nvSpPr>
        <p:spPr>
          <a:xfrm>
            <a:off x="2841800" y="3581250"/>
            <a:ext cx="6814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Manrope ExtraBold"/>
              <a:buNone/>
              <a:defRPr sz="3500" b="0" i="0" u="none" strike="noStrike" cap="none">
                <a:solidFill>
                  <a:srgbClr val="000000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ubTitle" idx="1"/>
          </p:nvPr>
        </p:nvSpPr>
        <p:spPr>
          <a:xfrm>
            <a:off x="3668250" y="4741050"/>
            <a:ext cx="49425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anrope SemiBold"/>
              <a:buNone/>
              <a:defRPr sz="2200" b="0" i="0" u="none" strike="noStrike" cap="non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juna body 1">
  <p:cSld name="Custom Layout_1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25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9"/>
          <p:cNvSpPr/>
          <p:nvPr/>
        </p:nvSpPr>
        <p:spPr>
          <a:xfrm>
            <a:off x="10865377" y="1258678"/>
            <a:ext cx="1326600" cy="5599200"/>
          </a:xfrm>
          <a:prstGeom prst="rect">
            <a:avLst/>
          </a:prstGeom>
          <a:solidFill>
            <a:srgbClr val="9CA7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</a:pPr>
            <a:endParaRPr sz="1800" b="0" i="0" u="none" strike="noStrike" cap="non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14" name="Google Shape;14;p29"/>
          <p:cNvGrpSpPr/>
          <p:nvPr/>
        </p:nvGrpSpPr>
        <p:grpSpPr>
          <a:xfrm>
            <a:off x="10865377" y="0"/>
            <a:ext cx="1326600" cy="1266000"/>
            <a:chOff x="5432688" y="0"/>
            <a:chExt cx="1326600" cy="1266000"/>
          </a:xfrm>
        </p:grpSpPr>
        <p:sp>
          <p:nvSpPr>
            <p:cNvPr id="15" name="Google Shape;15;p29"/>
            <p:cNvSpPr/>
            <p:nvPr/>
          </p:nvSpPr>
          <p:spPr>
            <a:xfrm>
              <a:off x="5432688" y="0"/>
              <a:ext cx="1326600" cy="1266000"/>
            </a:xfrm>
            <a:prstGeom prst="rect">
              <a:avLst/>
            </a:prstGeom>
            <a:solidFill>
              <a:srgbClr val="FAA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anrope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16" name="Google Shape;16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604265" y="705391"/>
              <a:ext cx="980384" cy="4178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1841375" y="536450"/>
            <a:ext cx="70464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 SemiBold"/>
              <a:buNone/>
              <a:defRPr sz="3000" b="0" i="0" u="none" strike="noStrike" cap="non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1"/>
          </p:nvPr>
        </p:nvSpPr>
        <p:spPr>
          <a:xfrm>
            <a:off x="1565900" y="2696800"/>
            <a:ext cx="7133400" cy="3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●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○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■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●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○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■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●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○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■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subTitle" idx="2"/>
          </p:nvPr>
        </p:nvSpPr>
        <p:spPr>
          <a:xfrm>
            <a:off x="3276750" y="1522400"/>
            <a:ext cx="3958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anrope"/>
              <a:buNone/>
              <a:defRPr sz="20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2 white">
  <p:cSld name="3_Blank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7"/>
          <p:cNvSpPr/>
          <p:nvPr/>
        </p:nvSpPr>
        <p:spPr>
          <a:xfrm>
            <a:off x="10865377" y="1258678"/>
            <a:ext cx="1326600" cy="5599200"/>
          </a:xfrm>
          <a:prstGeom prst="rect">
            <a:avLst/>
          </a:prstGeom>
          <a:solidFill>
            <a:srgbClr val="9CA7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None/>
            </a:pPr>
            <a:endParaRPr sz="1800" b="0" i="0" u="none" strike="noStrike" cap="non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" name="Google Shape;29;p27"/>
          <p:cNvSpPr txBox="1"/>
          <p:nvPr/>
        </p:nvSpPr>
        <p:spPr>
          <a:xfrm>
            <a:off x="10865376" y="4049486"/>
            <a:ext cx="1326600" cy="27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rope ExtraBold"/>
              <a:buNone/>
            </a:pPr>
            <a:endParaRPr sz="2000" b="0" i="0" u="none" strike="noStrike" cap="none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grpSp>
        <p:nvGrpSpPr>
          <p:cNvPr id="30" name="Google Shape;30;p27"/>
          <p:cNvGrpSpPr/>
          <p:nvPr/>
        </p:nvGrpSpPr>
        <p:grpSpPr>
          <a:xfrm>
            <a:off x="10865377" y="0"/>
            <a:ext cx="1326600" cy="1266000"/>
            <a:chOff x="5432688" y="0"/>
            <a:chExt cx="1326600" cy="1266000"/>
          </a:xfrm>
        </p:grpSpPr>
        <p:sp>
          <p:nvSpPr>
            <p:cNvPr id="31" name="Google Shape;31;p27"/>
            <p:cNvSpPr/>
            <p:nvPr/>
          </p:nvSpPr>
          <p:spPr>
            <a:xfrm>
              <a:off x="5432688" y="0"/>
              <a:ext cx="1326600" cy="1266000"/>
            </a:xfrm>
            <a:prstGeom prst="rect">
              <a:avLst/>
            </a:prstGeom>
            <a:solidFill>
              <a:srgbClr val="FAA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anrope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32" name="Google Shape;32;p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604265" y="705391"/>
              <a:ext cx="980384" cy="4178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33;p27"/>
          <p:cNvSpPr txBox="1">
            <a:spLocks noGrp="1"/>
          </p:cNvSpPr>
          <p:nvPr>
            <p:ph type="title"/>
          </p:nvPr>
        </p:nvSpPr>
        <p:spPr>
          <a:xfrm>
            <a:off x="1391900" y="434975"/>
            <a:ext cx="79599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"/>
              <a:buNone/>
              <a:defRPr sz="30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"/>
              <a:buNone/>
              <a:defRPr sz="30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"/>
              <a:buNone/>
              <a:defRPr sz="30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"/>
              <a:buNone/>
              <a:defRPr sz="30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"/>
              <a:buNone/>
              <a:defRPr sz="30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"/>
              <a:buNone/>
              <a:defRPr sz="30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"/>
              <a:buNone/>
              <a:defRPr sz="30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"/>
              <a:buNone/>
              <a:defRPr sz="30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"/>
              <a:buNone/>
              <a:defRPr sz="30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body" idx="1"/>
          </p:nvPr>
        </p:nvSpPr>
        <p:spPr>
          <a:xfrm>
            <a:off x="1268600" y="2782375"/>
            <a:ext cx="8206500" cy="25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●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○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■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●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○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■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●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○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anrope"/>
              <a:buChar char="■"/>
              <a:defRPr sz="1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ubTitle" idx="2"/>
          </p:nvPr>
        </p:nvSpPr>
        <p:spPr>
          <a:xfrm>
            <a:off x="3073775" y="1696375"/>
            <a:ext cx="41178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anrope Medium"/>
              <a:buNone/>
              <a:defRPr sz="2000" b="0" i="0" u="none" strike="noStrike" cap="none">
                <a:solidFill>
                  <a:srgbClr val="000000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AEE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460499" y="1056228"/>
            <a:ext cx="5865813" cy="518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60499" y="338610"/>
            <a:ext cx="5865813" cy="69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 ExtraBold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9"/>
          <p:cNvGrpSpPr/>
          <p:nvPr/>
        </p:nvGrpSpPr>
        <p:grpSpPr>
          <a:xfrm>
            <a:off x="10865377" y="0"/>
            <a:ext cx="1326623" cy="1266092"/>
            <a:chOff x="5432688" y="0"/>
            <a:chExt cx="1326623" cy="1266092"/>
          </a:xfrm>
        </p:grpSpPr>
        <p:sp>
          <p:nvSpPr>
            <p:cNvPr id="62" name="Google Shape;62;p9"/>
            <p:cNvSpPr/>
            <p:nvPr/>
          </p:nvSpPr>
          <p:spPr>
            <a:xfrm>
              <a:off x="5432688" y="0"/>
              <a:ext cx="1326623" cy="1266092"/>
            </a:xfrm>
            <a:prstGeom prst="rect">
              <a:avLst/>
            </a:prstGeom>
            <a:solidFill>
              <a:srgbClr val="FAA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Manrope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63" name="Google Shape;63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604265" y="705391"/>
              <a:ext cx="980386" cy="41786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3469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dviewresearch.com/industry-analysis/nutraceuticals-marke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tamintelligence.com/research-report/india-nutraceuticals-market?utm_source=chatgpt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FF812D-C522-923C-C7F4-5E00D866D244}"/>
              </a:ext>
            </a:extLst>
          </p:cNvPr>
          <p:cNvSpPr txBox="1"/>
          <p:nvPr/>
        </p:nvSpPr>
        <p:spPr>
          <a:xfrm>
            <a:off x="3235386" y="3137452"/>
            <a:ext cx="5986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Indian Nutraceutical ecosystem: Are we ready to conquer the global market?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36B0B-3CB3-21A1-0033-FB09ABEFC612}"/>
              </a:ext>
            </a:extLst>
          </p:cNvPr>
          <p:cNvSpPr txBox="1"/>
          <p:nvPr/>
        </p:nvSpPr>
        <p:spPr>
          <a:xfrm>
            <a:off x="3102864" y="4379976"/>
            <a:ext cx="5986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 dirty="0" err="1">
                <a:latin typeface="Times New Roman" panose="02020603050405020304" pitchFamily="18" charset="0"/>
              </a:rPr>
              <a:t>Dr.</a:t>
            </a:r>
            <a:r>
              <a:rPr lang="en-IN" sz="2000" b="1" dirty="0">
                <a:latin typeface="Times New Roman" panose="02020603050405020304" pitchFamily="18" charset="0"/>
              </a:rPr>
              <a:t> Benny Antony Ph. D</a:t>
            </a:r>
          </a:p>
          <a:p>
            <a:pPr algn="ctr"/>
            <a:r>
              <a:rPr lang="en-IN" sz="2000" b="1" dirty="0">
                <a:latin typeface="Times New Roman" panose="02020603050405020304" pitchFamily="18" charset="0"/>
              </a:rPr>
              <a:t>Joint Managing Director</a:t>
            </a:r>
          </a:p>
          <a:p>
            <a:pPr algn="ctr"/>
            <a:r>
              <a:rPr lang="en-IN" sz="2000" b="1" dirty="0">
                <a:latin typeface="Times New Roman" panose="02020603050405020304" pitchFamily="18" charset="0"/>
              </a:rPr>
              <a:t>Arjuna Natural Private Limited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rjuna Natural bags Export Excellence Award for 6 years - Herbal Extract  Manufacturer &amp; Exporter in India | Arjuna Natural, Botanical">
            <a:extLst>
              <a:ext uri="{FF2B5EF4-FFF2-40B4-BE49-F238E27FC236}">
                <a16:creationId xmlns:a16="http://schemas.microsoft.com/office/drawing/2014/main" id="{B3D73D59-09ED-AAF7-EDF5-440FE3582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66" y="2158530"/>
            <a:ext cx="6427834" cy="463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Awards Recognition - Herbal Extract Manufacturer &amp; Exporter in India | Arjuna  Natural, Botanical">
            <a:extLst>
              <a:ext uri="{FF2B5EF4-FFF2-40B4-BE49-F238E27FC236}">
                <a16:creationId xmlns:a16="http://schemas.microsoft.com/office/drawing/2014/main" id="{2BB22E1F-9BBC-D968-B4E5-9E99E69867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Awards Recognition - Herbal Extract Manufacturer &amp; Exporter in India | Arjuna  Natural, Botanical">
            <a:extLst>
              <a:ext uri="{FF2B5EF4-FFF2-40B4-BE49-F238E27FC236}">
                <a16:creationId xmlns:a16="http://schemas.microsoft.com/office/drawing/2014/main" id="{C6FB87F9-40DB-1ABF-44E9-D8B6FD49F2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091C7-9012-9CA9-4ED1-5AF0B5939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91200" cy="43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1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628B4-638F-A819-0CF6-5DCFBDD2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084" y="314777"/>
            <a:ext cx="7046400" cy="1029300"/>
          </a:xfrm>
        </p:spPr>
        <p:txBody>
          <a:bodyPr/>
          <a:lstStyle/>
          <a:p>
            <a:r>
              <a:rPr lang="en-US" dirty="0"/>
              <a:t>Conclusion</a:t>
            </a:r>
            <a:endParaRPr lang="en-IN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89ED03-212C-D34C-77F7-EA455BAA7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1274" y="1229451"/>
            <a:ext cx="9892144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🚀 </a:t>
            </a:r>
            <a:r>
              <a:rPr lang="en-US" b="1" dirty="0"/>
              <a:t>Fast-Growth Industry</a:t>
            </a:r>
            <a:r>
              <a:rPr lang="en-US" dirty="0"/>
              <a:t>: India’s nutraceutical sector is on a rapid growth phase.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🧪 </a:t>
            </a:r>
            <a:r>
              <a:rPr lang="en-US" b="1" dirty="0"/>
              <a:t>Innovative Research</a:t>
            </a:r>
            <a:r>
              <a:rPr lang="en-US" dirty="0"/>
              <a:t>: Critical to engage everyday consumers and build global competitiveness.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✅ </a:t>
            </a:r>
            <a:r>
              <a:rPr lang="en-US" b="1" dirty="0"/>
              <a:t>Scientific Credibility</a:t>
            </a:r>
            <a:r>
              <a:rPr lang="en-US" dirty="0"/>
              <a:t>: Robust toxicity &amp; efficacy studies, backed by reputed CROs, are essential.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💡 </a:t>
            </a:r>
            <a:r>
              <a:rPr lang="en-US" b="1" dirty="0"/>
              <a:t>Delivery Innovation</a:t>
            </a:r>
            <a:r>
              <a:rPr lang="en-US" dirty="0"/>
              <a:t>: Beyond capsules/tablets – convenient, consumer-friendly formats are the future.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🎯 </a:t>
            </a:r>
            <a:r>
              <a:rPr lang="en-US" b="1" dirty="0"/>
              <a:t>Dosage Optimization</a:t>
            </a:r>
            <a:r>
              <a:rPr lang="en-US" dirty="0"/>
              <a:t>: Effectiveness depends on precise, balanced dosing.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🌿 </a:t>
            </a:r>
            <a:r>
              <a:rPr lang="en-US" b="1" dirty="0"/>
              <a:t>Quality Sourcing</a:t>
            </a:r>
            <a:r>
              <a:rPr lang="en-US" dirty="0"/>
              <a:t>: Ensuring pesticide-free, high-quality raw materials remains a key challenge. Now-a-days markets are implementing more and more stringent regulations,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dirty="0"/>
          </a:p>
          <a:p>
            <a:pPr marL="114300" indent="0">
              <a:lnSpc>
                <a:spcPct val="150000"/>
              </a:lnSpc>
              <a:buNone/>
            </a:pPr>
            <a:r>
              <a:rPr lang="en-US" dirty="0"/>
              <a:t>With innovation, scientific validation, and quality focus, India can position itself as a </a:t>
            </a:r>
            <a:r>
              <a:rPr lang="en-US" b="1" dirty="0"/>
              <a:t>global nutraceutical powerhouse</a:t>
            </a:r>
            <a:r>
              <a:rPr lang="en-US" dirty="0"/>
              <a:t>.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5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9D1BD-7063-B5A0-7FA0-F771D1978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267F4-CFE2-133C-27D0-66991854A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98" r="6364" b="27071"/>
          <a:stretch/>
        </p:blipFill>
        <p:spPr>
          <a:xfrm>
            <a:off x="0" y="1884219"/>
            <a:ext cx="12192000" cy="52370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55B143-0D9A-A598-C339-2660C2383222}"/>
              </a:ext>
            </a:extLst>
          </p:cNvPr>
          <p:cNvSpPr/>
          <p:nvPr/>
        </p:nvSpPr>
        <p:spPr>
          <a:xfrm>
            <a:off x="3055078" y="495235"/>
            <a:ext cx="5070619" cy="9233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HAPPY ONAM </a:t>
            </a:r>
          </a:p>
        </p:txBody>
      </p:sp>
    </p:spTree>
    <p:extLst>
      <p:ext uri="{BB962C8B-B14F-4D97-AF65-F5344CB8AC3E}">
        <p14:creationId xmlns:p14="http://schemas.microsoft.com/office/powerpoint/2010/main" val="393429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0D8A51-5178-DE7A-1E60-D26799C5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718" y="0"/>
            <a:ext cx="2425611" cy="3636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07309-67A2-8B9C-2A45-EA2F490CA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5" t="9295" r="3484" b="20242"/>
          <a:stretch/>
        </p:blipFill>
        <p:spPr>
          <a:xfrm>
            <a:off x="4821383" y="3289261"/>
            <a:ext cx="3778767" cy="3502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823-845E-1319-C204-1B1A40A3F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31" b="8283"/>
          <a:stretch/>
        </p:blipFill>
        <p:spPr>
          <a:xfrm>
            <a:off x="-395728" y="40902"/>
            <a:ext cx="5098777" cy="2580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38F801-E944-5347-4EB1-4D4F6EAACF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719" r="-2813" b="4121"/>
          <a:stretch/>
        </p:blipFill>
        <p:spPr>
          <a:xfrm>
            <a:off x="-395728" y="2621719"/>
            <a:ext cx="5339308" cy="2339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43C6BF-E32E-DF55-FD36-A4294B07F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149" y="3614988"/>
            <a:ext cx="2246180" cy="32107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72AD66-2A0D-DB1D-4FD5-00E04B48F2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568" r="480"/>
          <a:stretch/>
        </p:blipFill>
        <p:spPr>
          <a:xfrm>
            <a:off x="-395727" y="4961675"/>
            <a:ext cx="5217110" cy="1864104"/>
          </a:xfrm>
          <a:prstGeom prst="rect">
            <a:avLst/>
          </a:prstGeom>
        </p:spPr>
      </p:pic>
      <p:pic>
        <p:nvPicPr>
          <p:cNvPr id="1028" name="Picture 4" descr="Happy Onam Greeting Lettering Ink Typography Stock Vector (Royalty Free)  696766600 | Shutterstock">
            <a:extLst>
              <a:ext uri="{FF2B5EF4-FFF2-40B4-BE49-F238E27FC236}">
                <a16:creationId xmlns:a16="http://schemas.microsoft.com/office/drawing/2014/main" id="{D9AFA9CB-9473-B474-0362-BC18D8AB8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 r="2098" b="12886"/>
          <a:stretch/>
        </p:blipFill>
        <p:spPr bwMode="auto">
          <a:xfrm>
            <a:off x="4703049" y="32221"/>
            <a:ext cx="3717669" cy="32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253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755ffce4cf_0_81"/>
          <p:cNvSpPr txBox="1">
            <a:spLocks noGrp="1"/>
          </p:cNvSpPr>
          <p:nvPr>
            <p:ph type="title"/>
          </p:nvPr>
        </p:nvSpPr>
        <p:spPr>
          <a:xfrm>
            <a:off x="1841375" y="536450"/>
            <a:ext cx="70464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IN" dirty="0"/>
              <a:t>Global Market Overview</a:t>
            </a:r>
            <a:endParaRPr b="1" dirty="0"/>
          </a:p>
        </p:txBody>
      </p:sp>
      <p:sp>
        <p:nvSpPr>
          <p:cNvPr id="46" name="Google Shape;46;g2755ffce4cf_0_81"/>
          <p:cNvSpPr txBox="1">
            <a:spLocks noGrp="1"/>
          </p:cNvSpPr>
          <p:nvPr>
            <p:ph type="body" idx="1"/>
          </p:nvPr>
        </p:nvSpPr>
        <p:spPr>
          <a:xfrm>
            <a:off x="1311945" y="1565750"/>
            <a:ext cx="8539153" cy="3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Global nutraceutical industry valued at ~USD 590B+ (2024)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Strong growth driven by health awareness, preventive healthcare, and aging population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Market expected to grow to approximately </a:t>
            </a:r>
            <a:r>
              <a:rPr lang="en-US" b="1" dirty="0"/>
              <a:t>USD 919.1 billion by 2030</a:t>
            </a:r>
            <a:r>
              <a:rPr lang="en-US" dirty="0"/>
              <a:t>, reflecting a </a:t>
            </a:r>
            <a:r>
              <a:rPr lang="en-US" b="1" dirty="0"/>
              <a:t>CAGR of ~7.6%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1A122-5F01-6897-EF42-ACAEC2E88874}"/>
              </a:ext>
            </a:extLst>
          </p:cNvPr>
          <p:cNvSpPr txBox="1"/>
          <p:nvPr/>
        </p:nvSpPr>
        <p:spPr>
          <a:xfrm>
            <a:off x="1020417" y="5799350"/>
            <a:ext cx="60562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 : Grand view Research </a:t>
            </a:r>
            <a:r>
              <a:rPr lang="en-US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Nutraceuticals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Market Size And Share |</a:t>
            </a:r>
          </a:p>
          <a:p>
            <a:endParaRPr lang="en-US" dirty="0">
              <a:solidFill>
                <a:srgbClr val="0563C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Industry Report, 2030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74E79D-1DE8-1509-83AE-F9233F0A2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890" y="3906982"/>
            <a:ext cx="5403273" cy="29510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90A6-CDFA-C534-FCEB-0168C8B5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Indian Market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DC76B-DCE2-A616-7B65-3527C3670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3874" y="1051100"/>
            <a:ext cx="8361872" cy="393726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IN" dirty="0"/>
              <a:t>India’s gold mine is our “traditional knowledge”</a:t>
            </a:r>
          </a:p>
          <a:p>
            <a:pPr>
              <a:lnSpc>
                <a:spcPct val="200000"/>
              </a:lnSpc>
            </a:pPr>
            <a:r>
              <a:rPr lang="en-IN" dirty="0"/>
              <a:t>The Indian nutraceutical industry is one of the </a:t>
            </a:r>
            <a:r>
              <a:rPr lang="en-IN" b="1" dirty="0"/>
              <a:t>fastest-growing globally</a:t>
            </a:r>
            <a:r>
              <a:rPr lang="en-IN" dirty="0"/>
              <a:t>.</a:t>
            </a:r>
          </a:p>
          <a:p>
            <a:pPr>
              <a:lnSpc>
                <a:spcPct val="200000"/>
              </a:lnSpc>
            </a:pPr>
            <a:r>
              <a:rPr lang="en-IN" dirty="0"/>
              <a:t>Valued at around USD 8–9 billion in 2024, it is projected to reach USD 20–30 billion by 2030, growing at a CAGR of 13–15%.</a:t>
            </a:r>
          </a:p>
          <a:p>
            <a:pPr>
              <a:lnSpc>
                <a:spcPct val="200000"/>
              </a:lnSpc>
            </a:pPr>
            <a:r>
              <a:rPr lang="en-IN" dirty="0"/>
              <a:t>India contributes significantly to the </a:t>
            </a:r>
            <a:r>
              <a:rPr lang="en-IN" b="1" dirty="0"/>
              <a:t>Asia-Pacific nutraceuticals market </a:t>
            </a:r>
            <a:r>
              <a:rPr lang="en-IN" dirty="0"/>
              <a:t>which is one of the largest worldwide.</a:t>
            </a:r>
          </a:p>
          <a:p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3EB811-D614-FD46-BEE8-A5A2F369C1BD}"/>
              </a:ext>
            </a:extLst>
          </p:cNvPr>
          <p:cNvSpPr txBox="1"/>
          <p:nvPr/>
        </p:nvSpPr>
        <p:spPr>
          <a:xfrm>
            <a:off x="833874" y="539334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Ref : India Nutraceuticals Market Growth Rate, Industry Insights and Forecast 2025-2032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3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A2A25-D5CB-0C23-382A-7983D8ABB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India vs China: Market Advantage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A57543-D31A-90FF-E1EF-D08DCAA17C16}"/>
              </a:ext>
            </a:extLst>
          </p:cNvPr>
          <p:cNvSpPr txBox="1">
            <a:spLocks/>
          </p:cNvSpPr>
          <p:nvPr/>
        </p:nvSpPr>
        <p:spPr>
          <a:xfrm>
            <a:off x="1074898" y="675597"/>
            <a:ext cx="70464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 SemiBold"/>
              <a:buNone/>
              <a:defRPr sz="3000" b="0" i="0" u="none" strike="noStrike" cap="non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IN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49784A-D942-0DBE-147B-EDCC72CAA3DE}"/>
              </a:ext>
            </a:extLst>
          </p:cNvPr>
          <p:cNvSpPr txBox="1">
            <a:spLocks/>
          </p:cNvSpPr>
          <p:nvPr/>
        </p:nvSpPr>
        <p:spPr>
          <a:xfrm>
            <a:off x="482854" y="1190248"/>
            <a:ext cx="10199001" cy="566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nrope SemiBold"/>
              <a:buNone/>
              <a:defRPr sz="3000" b="0" i="0" u="none" strike="noStrike" cap="none">
                <a:solidFill>
                  <a:srgbClr val="000000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lvl="0" algn="l" defTabSz="914400" eaLnBrk="0" fontAlgn="base" latinLnBrk="0" hangingPunct="0">
              <a:lnSpc>
                <a:spcPct val="200000"/>
              </a:lnSpc>
              <a:buSzPts val="1800"/>
              <a:tabLst/>
            </a:pPr>
            <a:r>
              <a:rPr lang="en-US" altLang="en-US" sz="1800" dirty="0">
                <a:latin typeface="Manrope"/>
                <a:ea typeface="Manrope"/>
                <a:cs typeface="Manrope"/>
                <a:sym typeface="Manrope"/>
              </a:rPr>
              <a:t>China – Nutraceutical market ~USD 60 B (TCM ~USD 86 B)</a:t>
            </a:r>
          </a:p>
          <a:p>
            <a:pPr marL="457200" lvl="0" indent="-342900" algn="l" defTabSz="914400" eaLnBrk="0" fontAlgn="base" latinLnBrk="0" hangingPunct="0">
              <a:lnSpc>
                <a:spcPct val="200000"/>
              </a:lnSpc>
              <a:buSzPts val="1800"/>
              <a:buFont typeface="Manrope"/>
              <a:buChar char="●"/>
              <a:tabLst/>
            </a:pPr>
            <a:r>
              <a:rPr lang="en-US" altLang="en-US" sz="1800" dirty="0">
                <a:latin typeface="Manrope"/>
                <a:ea typeface="Manrope"/>
                <a:cs typeface="Manrope"/>
                <a:sym typeface="Manrope"/>
              </a:rPr>
              <a:t>Strong domestic demand, mostly TCM-driven</a:t>
            </a:r>
          </a:p>
          <a:p>
            <a:pPr marL="457200" lvl="0" indent="-342900" algn="l" defTabSz="914400" eaLnBrk="0" fontAlgn="base" latinLnBrk="0" hangingPunct="0">
              <a:lnSpc>
                <a:spcPct val="200000"/>
              </a:lnSpc>
              <a:buSzPts val="1800"/>
              <a:buFont typeface="Manrope"/>
              <a:buChar char="●"/>
              <a:tabLst/>
            </a:pPr>
            <a:r>
              <a:rPr lang="en-US" altLang="en-US" sz="1800" dirty="0">
                <a:latin typeface="Manrope"/>
                <a:ea typeface="Manrope"/>
                <a:cs typeface="Manrope"/>
                <a:sym typeface="Manrope"/>
              </a:rPr>
              <a:t>Very few TCM products accepted globally</a:t>
            </a:r>
          </a:p>
          <a:p>
            <a:pPr marL="457200" lvl="0" indent="-342900" algn="l" defTabSz="914400" eaLnBrk="0" fontAlgn="base" latinLnBrk="0" hangingPunct="0">
              <a:lnSpc>
                <a:spcPct val="200000"/>
              </a:lnSpc>
              <a:buSzPts val="1800"/>
              <a:buFont typeface="Manrope"/>
              <a:buChar char="●"/>
              <a:tabLst/>
            </a:pPr>
            <a:r>
              <a:rPr lang="en-US" altLang="en-US" sz="1800" dirty="0">
                <a:latin typeface="Manrope"/>
                <a:ea typeface="Manrope"/>
                <a:cs typeface="Manrope"/>
                <a:sym typeface="Manrope"/>
              </a:rPr>
              <a:t>Research mostly in Chinese → Limited global visibility</a:t>
            </a:r>
          </a:p>
          <a:p>
            <a:pPr marL="457200" lvl="0" indent="-342900" algn="l" defTabSz="914400" eaLnBrk="0" fontAlgn="base" latinLnBrk="0" hangingPunct="0">
              <a:lnSpc>
                <a:spcPct val="200000"/>
              </a:lnSpc>
              <a:buSzPts val="1800"/>
              <a:buFont typeface="Manrope"/>
              <a:buChar char="●"/>
              <a:tabLst/>
            </a:pPr>
            <a:endParaRPr lang="en-US" altLang="en-US" sz="1800" dirty="0">
              <a:latin typeface="Manrope"/>
              <a:ea typeface="Manrope"/>
              <a:cs typeface="Manrope"/>
              <a:sym typeface="Manrope"/>
            </a:endParaRPr>
          </a:p>
          <a:p>
            <a:pPr marL="114300" lvl="0" algn="l" defTabSz="914400" eaLnBrk="0" fontAlgn="base" latinLnBrk="0" hangingPunct="0">
              <a:lnSpc>
                <a:spcPct val="200000"/>
              </a:lnSpc>
              <a:buSzPts val="1800"/>
              <a:tabLst/>
            </a:pPr>
            <a:r>
              <a:rPr lang="en-US" altLang="en-US" sz="1800" dirty="0">
                <a:latin typeface="Manrope"/>
                <a:ea typeface="Manrope"/>
                <a:cs typeface="Manrope"/>
                <a:sym typeface="Manrope"/>
              </a:rPr>
              <a:t>India – Nutraceutical market ~USD 8–9 Billion</a:t>
            </a:r>
          </a:p>
          <a:p>
            <a:pPr marL="457200" lvl="0" indent="-342900" algn="l" defTabSz="914400" eaLnBrk="0" fontAlgn="base" latinLnBrk="0" hangingPunct="0">
              <a:lnSpc>
                <a:spcPct val="200000"/>
              </a:lnSpc>
              <a:buSzPts val="1800"/>
              <a:buFont typeface="Manrope"/>
              <a:buChar char="●"/>
              <a:tabLst/>
            </a:pPr>
            <a:r>
              <a:rPr lang="en-US" altLang="en-US" sz="1800" dirty="0">
                <a:latin typeface="Manrope"/>
                <a:ea typeface="Manrope"/>
                <a:cs typeface="Manrope"/>
                <a:sym typeface="Manrope"/>
              </a:rPr>
              <a:t>Global impact is large might be due to our research being published in English mostly</a:t>
            </a:r>
          </a:p>
          <a:p>
            <a:pPr marL="457200" lvl="0" indent="-342900" algn="l" defTabSz="914400" eaLnBrk="0" fontAlgn="base" latinLnBrk="0" hangingPunct="0">
              <a:lnSpc>
                <a:spcPct val="200000"/>
              </a:lnSpc>
              <a:buSzPts val="1800"/>
              <a:buFont typeface="Manrope"/>
              <a:buChar char="●"/>
              <a:tabLst/>
            </a:pPr>
            <a:r>
              <a:rPr lang="en-US" altLang="en-US" sz="1800" dirty="0">
                <a:latin typeface="Manrope"/>
                <a:ea typeface="Manrope"/>
                <a:cs typeface="Manrope"/>
                <a:sym typeface="Manrope"/>
              </a:rPr>
              <a:t>Top global nutraceuticals: Turmeric, Ashwagandha, Boswellia, Fenugreek </a:t>
            </a:r>
            <a:r>
              <a:rPr lang="en-US" altLang="en-US" sz="1800" dirty="0" err="1">
                <a:latin typeface="Manrope"/>
                <a:ea typeface="Manrope"/>
                <a:cs typeface="Manrope"/>
                <a:sym typeface="Manrope"/>
              </a:rPr>
              <a:t>etc</a:t>
            </a:r>
            <a:r>
              <a:rPr lang="en-US" altLang="en-US" sz="1800" dirty="0">
                <a:latin typeface="Manrope"/>
                <a:ea typeface="Manrope"/>
                <a:cs typeface="Manrope"/>
                <a:sym typeface="Manrope"/>
              </a:rPr>
              <a:t> – are all Indian origin</a:t>
            </a:r>
          </a:p>
          <a:p>
            <a:pPr marL="457200" lvl="0" indent="-342900" algn="l" defTabSz="914400" eaLnBrk="0" fontAlgn="base" latinLnBrk="0" hangingPunct="0">
              <a:lnSpc>
                <a:spcPct val="200000"/>
              </a:lnSpc>
              <a:buSzPts val="1800"/>
              <a:buFont typeface="Manrope"/>
              <a:buChar char="●"/>
              <a:tabLst/>
            </a:pPr>
            <a:r>
              <a:rPr lang="en-US" altLang="en-US" sz="1800" dirty="0">
                <a:latin typeface="Manrope"/>
                <a:ea typeface="Manrope"/>
                <a:cs typeface="Manrope"/>
                <a:sym typeface="Manrope"/>
              </a:rPr>
              <a:t>Indian Nutraceuticals has strong worldwide acceptance</a:t>
            </a:r>
          </a:p>
        </p:txBody>
      </p:sp>
    </p:spTree>
    <p:extLst>
      <p:ext uri="{BB962C8B-B14F-4D97-AF65-F5344CB8AC3E}">
        <p14:creationId xmlns:p14="http://schemas.microsoft.com/office/powerpoint/2010/main" val="393912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8C7DA-96DE-BCB3-6DDD-E2F6811BA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Key Growth Drivers of Indian Market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78D76-5033-F7BE-0560-BD96CAB71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382" y="1416460"/>
            <a:ext cx="9473738" cy="515502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IN" b="1" dirty="0"/>
              <a:t>Lifestyle diseases</a:t>
            </a:r>
            <a:r>
              <a:rPr lang="en-IN" dirty="0"/>
              <a:t>: Rising cases of diabetes, obesity, cardiovascular diseases, and joint problems.</a:t>
            </a:r>
          </a:p>
          <a:p>
            <a:pPr>
              <a:lnSpc>
                <a:spcPct val="200000"/>
              </a:lnSpc>
            </a:pPr>
            <a:r>
              <a:rPr lang="en-IN" b="1" dirty="0"/>
              <a:t>Preventive healthcare mindset</a:t>
            </a:r>
            <a:r>
              <a:rPr lang="en-IN" dirty="0"/>
              <a:t>: Post-COVID, Indians are more focused on immunity and wellness.</a:t>
            </a:r>
          </a:p>
          <a:p>
            <a:pPr>
              <a:lnSpc>
                <a:spcPct val="200000"/>
              </a:lnSpc>
            </a:pPr>
            <a:r>
              <a:rPr lang="en-IN" b="1" dirty="0"/>
              <a:t>Growing middle class</a:t>
            </a:r>
            <a:r>
              <a:rPr lang="en-IN" dirty="0"/>
              <a:t>: Rising income and health awareness.</a:t>
            </a:r>
          </a:p>
          <a:p>
            <a:pPr>
              <a:lnSpc>
                <a:spcPct val="200000"/>
              </a:lnSpc>
            </a:pPr>
            <a:r>
              <a:rPr lang="en-IN" b="1" dirty="0"/>
              <a:t>Traditional knowledge</a:t>
            </a:r>
            <a:r>
              <a:rPr lang="en-IN" dirty="0"/>
              <a:t>: Ayurveda and botanicals (turmeric, ashwagandha, amla, fenugreek etc.) are being globally recognized.</a:t>
            </a:r>
          </a:p>
          <a:p>
            <a:pPr>
              <a:lnSpc>
                <a:spcPct val="200000"/>
              </a:lnSpc>
            </a:pPr>
            <a:r>
              <a:rPr lang="en-IN" b="1" dirty="0"/>
              <a:t>Government support</a:t>
            </a:r>
            <a:r>
              <a:rPr lang="en-IN" dirty="0"/>
              <a:t>: FSSAI regulations, AYUSH Ministry, and “Make in India” initiatives are boosting the sector.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692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1768-4C91-0D16-0ABE-D3C18EFF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375" y="415152"/>
            <a:ext cx="7657188" cy="1029300"/>
          </a:xfrm>
        </p:spPr>
        <p:txBody>
          <a:bodyPr/>
          <a:lstStyle/>
          <a:p>
            <a:r>
              <a:rPr lang="en-US" dirty="0"/>
              <a:t>The Way Forward – Indian Nutraceuticals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7446A-BE1A-8C58-B9EB-DBB4300C6915}"/>
              </a:ext>
            </a:extLst>
          </p:cNvPr>
          <p:cNvSpPr txBox="1"/>
          <p:nvPr/>
        </p:nvSpPr>
        <p:spPr>
          <a:xfrm>
            <a:off x="531032" y="1444452"/>
            <a:ext cx="10277873" cy="4758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/>
              <a:t>To strengthen its global presence, India must move beyond tradition into science-driven innovation.</a:t>
            </a:r>
          </a:p>
          <a:p>
            <a:pPr marL="0" lvl="0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>
                <a:latin typeface="Manrope"/>
                <a:sym typeface="Manrope"/>
              </a:rPr>
              <a:t>Global consumers demand:</a:t>
            </a:r>
          </a:p>
          <a:p>
            <a:pPr marL="742950" lvl="1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Manrope"/>
                <a:sym typeface="Manrope"/>
              </a:rPr>
              <a:t>Quality &amp; Standardization </a:t>
            </a:r>
            <a:r>
              <a:rPr lang="en-US" altLang="en-US" sz="1800" dirty="0">
                <a:latin typeface="Manrope"/>
                <a:sym typeface="Manrope"/>
              </a:rPr>
              <a:t>– non-negotiable.</a:t>
            </a:r>
          </a:p>
          <a:p>
            <a:pPr marL="742950" lvl="1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Manrope"/>
                <a:sym typeface="Manrope"/>
              </a:rPr>
              <a:t>Scientific Validation </a:t>
            </a:r>
            <a:r>
              <a:rPr lang="en-US" altLang="en-US" sz="1800" dirty="0">
                <a:latin typeface="Manrope"/>
                <a:sym typeface="Manrope"/>
              </a:rPr>
              <a:t>– evidence-backed and clinically proven.</a:t>
            </a:r>
          </a:p>
          <a:p>
            <a:pPr marL="742950" lvl="1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Manrope"/>
                <a:sym typeface="Manrope"/>
              </a:rPr>
              <a:t>Innovation in Formats </a:t>
            </a:r>
            <a:r>
              <a:rPr lang="en-US" altLang="en-US" sz="1800" dirty="0">
                <a:latin typeface="Manrope"/>
                <a:sym typeface="Manrope"/>
              </a:rPr>
              <a:t>– gummies, sachets, ready-to-drink, beyond tablets &amp; capsules.</a:t>
            </a:r>
          </a:p>
          <a:p>
            <a:pPr marL="742950" lvl="1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Manrope"/>
                <a:sym typeface="Manrope"/>
              </a:rPr>
              <a:t>Brand Building </a:t>
            </a:r>
            <a:r>
              <a:rPr lang="en-US" altLang="en-US" sz="1800" dirty="0">
                <a:latin typeface="Manrope"/>
                <a:sym typeface="Manrope"/>
              </a:rPr>
              <a:t>– strong global Indian nutraceutical brands.</a:t>
            </a:r>
          </a:p>
          <a:p>
            <a:pPr marL="742950" lvl="1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Manrope"/>
                <a:sym typeface="Manrope"/>
              </a:rPr>
              <a:t>Policy Support </a:t>
            </a:r>
            <a:r>
              <a:rPr lang="en-US" altLang="en-US" sz="1800" dirty="0">
                <a:latin typeface="Manrope"/>
                <a:sym typeface="Manrope"/>
              </a:rPr>
              <a:t>– continuous guidance &amp; commercial support.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800" dirty="0">
                <a:latin typeface="Manrope"/>
                <a:sym typeface="Manrope"/>
              </a:rPr>
              <a:t>With the right strategy, India can move from being a supplier to becoming a significant player in preventive health worldwide</a:t>
            </a:r>
            <a:r>
              <a:rPr lang="en-US" altLang="en-US" sz="1800" dirty="0">
                <a:latin typeface="Manrope"/>
                <a:sym typeface="Manrop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94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2BCC-90CB-AA92-C485-E96971DF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Tariffs - Strategic Path Forward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333A9E9-8494-5D4C-562E-0A4F0463B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75435" y="1288752"/>
            <a:ext cx="867831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50% tariff on Indian nutraceuticals in US – severe blow as US is main export destination. Creates urgency to rethink India’s export dependence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Strengthen Indian domestic market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huge potential still untapped.</a:t>
            </a: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Diversify exports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into Europe, Asia-Pacific, Middle East, Africa.</a:t>
            </a: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Build global Indian nutraceutical brands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strong quality &amp; research.</a:t>
            </a: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Requires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policy &amp; government support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enable competitiveness.</a:t>
            </a:r>
          </a:p>
          <a:p>
            <a:pPr marL="457200" lvl="1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GST council have cut rates to 5% - the news today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1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45815-87FC-7ECA-9B1B-8B4F6DB2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Arjuna Journey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CD8A2-C85F-39B0-1984-FD8E83EFD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8" y="1051099"/>
            <a:ext cx="10856129" cy="4213627"/>
          </a:xfrm>
        </p:spPr>
        <p:txBody>
          <a:bodyPr/>
          <a:lstStyle/>
          <a:p>
            <a:pPr marL="114300" indent="0">
              <a:lnSpc>
                <a:spcPct val="200000"/>
              </a:lnSpc>
              <a:buNone/>
            </a:pPr>
            <a:r>
              <a:rPr lang="en-IN" dirty="0"/>
              <a:t>🌱 </a:t>
            </a:r>
            <a:r>
              <a:rPr lang="en-IN" b="1" dirty="0"/>
              <a:t>One of the first botanical extraction company in India since 1989</a:t>
            </a:r>
            <a:endParaRPr lang="en-IN" dirty="0"/>
          </a:p>
          <a:p>
            <a:pPr marL="114300" indent="0">
              <a:lnSpc>
                <a:spcPct val="200000"/>
              </a:lnSpc>
              <a:buNone/>
            </a:pPr>
            <a:r>
              <a:rPr lang="en-IN" dirty="0"/>
              <a:t>🏛 </a:t>
            </a:r>
            <a:r>
              <a:rPr lang="en-IN" b="1" dirty="0"/>
              <a:t>First DSIR-recognized private lab in Kerala since 2001</a:t>
            </a:r>
            <a:endParaRPr lang="en-IN" dirty="0"/>
          </a:p>
          <a:p>
            <a:pPr marL="114300" indent="0">
              <a:lnSpc>
                <a:spcPct val="200000"/>
              </a:lnSpc>
              <a:buNone/>
            </a:pPr>
            <a:r>
              <a:rPr lang="en-IN" dirty="0"/>
              <a:t>📜 </a:t>
            </a:r>
            <a:r>
              <a:rPr lang="en-IN" b="1" dirty="0"/>
              <a:t>150+ global patents</a:t>
            </a:r>
            <a:r>
              <a:rPr lang="en-IN" dirty="0"/>
              <a:t> protecting innovations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IN" dirty="0"/>
              <a:t>📖 </a:t>
            </a:r>
            <a:r>
              <a:rPr lang="en-IN" b="1" dirty="0"/>
              <a:t>190+ scientific publications</a:t>
            </a:r>
            <a:r>
              <a:rPr lang="en-IN" dirty="0"/>
              <a:t> validating products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IN" dirty="0"/>
              <a:t>🌍 Exporting natural solutions to </a:t>
            </a:r>
            <a:r>
              <a:rPr lang="en-IN" b="1" dirty="0"/>
              <a:t>70+ countries worldwide</a:t>
            </a:r>
            <a:endParaRPr lang="en-IN" dirty="0"/>
          </a:p>
          <a:p>
            <a:pPr marL="114300" indent="0">
              <a:lnSpc>
                <a:spcPct val="200000"/>
              </a:lnSpc>
              <a:buNone/>
            </a:pPr>
            <a:r>
              <a:rPr lang="en-IN" dirty="0"/>
              <a:t>🎯 Mission: Deliver </a:t>
            </a:r>
            <a:r>
              <a:rPr lang="en-IN" b="1" dirty="0"/>
              <a:t>safe, effective, and trusted nutraceuticals</a:t>
            </a:r>
            <a:r>
              <a:rPr lang="en-IN" dirty="0"/>
              <a:t> from India to the world</a:t>
            </a:r>
          </a:p>
          <a:p>
            <a:pPr marL="114300" indent="0">
              <a:lnSpc>
                <a:spcPct val="200000"/>
              </a:lnSpc>
              <a:buNone/>
            </a:pPr>
            <a:r>
              <a:rPr lang="en-US" dirty="0"/>
              <a:t>🧪</a:t>
            </a:r>
            <a:r>
              <a:rPr lang="en-US" b="1" dirty="0"/>
              <a:t>First to develop several pioneering natural products</a:t>
            </a:r>
            <a:r>
              <a:rPr lang="en-US" dirty="0"/>
              <a:t>, setting benchmarks in the industry</a:t>
            </a:r>
            <a:endParaRPr lang="en-IN" dirty="0"/>
          </a:p>
          <a:p>
            <a:pPr marL="114300" indent="0">
              <a:lnSpc>
                <a:spcPct val="200000"/>
              </a:lnSpc>
              <a:buNone/>
            </a:pPr>
            <a:endParaRPr lang="en-IN" dirty="0"/>
          </a:p>
          <a:p>
            <a:pPr marL="11430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8889E-50E8-493A-B0D7-053AD74F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84" y="5070765"/>
            <a:ext cx="9482051" cy="17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47318"/>
      </p:ext>
    </p:extLst>
  </p:cSld>
  <p:clrMapOvr>
    <a:masterClrMapping/>
  </p:clrMapOvr>
</p:sld>
</file>

<file path=ppt/theme/theme1.xml><?xml version="1.0" encoding="utf-8"?>
<a:theme xmlns:a="http://schemas.openxmlformats.org/drawingml/2006/main" name="2023 Arjuna Natural blank">
  <a:themeElements>
    <a:clrScheme name="Arjuna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AB36"/>
      </a:accent1>
      <a:accent2>
        <a:srgbClr val="9CA78F"/>
      </a:accent2>
      <a:accent3>
        <a:srgbClr val="80939E"/>
      </a:accent3>
      <a:accent4>
        <a:srgbClr val="E3E0D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7557</TotalTime>
  <Words>722</Words>
  <Application>Microsoft Office PowerPoint</Application>
  <PresentationFormat>Widescreen</PresentationFormat>
  <Paragraphs>68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Times New Roman</vt:lpstr>
      <vt:lpstr>Wingdings</vt:lpstr>
      <vt:lpstr>Manrope Medium</vt:lpstr>
      <vt:lpstr>Manrope SemiBold</vt:lpstr>
      <vt:lpstr>Manrope ExtraBold</vt:lpstr>
      <vt:lpstr>Arial</vt:lpstr>
      <vt:lpstr>Manrope</vt:lpstr>
      <vt:lpstr>2023 Arjuna Natural blank</vt:lpstr>
      <vt:lpstr>PowerPoint Presentation</vt:lpstr>
      <vt:lpstr>PowerPoint Presentation</vt:lpstr>
      <vt:lpstr>Global Market Overview</vt:lpstr>
      <vt:lpstr>Indian Market</vt:lpstr>
      <vt:lpstr>India vs China: Market Advantage</vt:lpstr>
      <vt:lpstr>Key Growth Drivers of Indian Market</vt:lpstr>
      <vt:lpstr>The Way Forward – Indian Nutraceuticals</vt:lpstr>
      <vt:lpstr>Tariffs - Strategic Path Forward</vt:lpstr>
      <vt:lpstr>Arjuna Journey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</dc:creator>
  <cp:lastModifiedBy>Eliza Lenson</cp:lastModifiedBy>
  <cp:revision>9</cp:revision>
  <cp:lastPrinted>2025-09-02T09:04:33Z</cp:lastPrinted>
  <dcterms:modified xsi:type="dcterms:W3CDTF">2025-09-05T08:16:40Z</dcterms:modified>
</cp:coreProperties>
</file>