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FEA3B8-A129-4189-AEEB-2FE54B4A9DA4}" type="datetimeFigureOut">
              <a:rPr lang="en-IN" smtClean="0"/>
              <a:t>29-08-2025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6681B3C2-DBE9-497F-8258-4856A5D854D3}"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446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FEA3B8-A129-4189-AEEB-2FE54B4A9DA4}" type="datetimeFigureOut">
              <a:rPr lang="en-IN" smtClean="0"/>
              <a:t>29-08-2025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81B3C2-DBE9-497F-8258-4856A5D854D3}"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1975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FEA3B8-A129-4189-AEEB-2FE54B4A9DA4}" type="datetimeFigureOut">
              <a:rPr lang="en-IN" smtClean="0"/>
              <a:t>29-08-2025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81B3C2-DBE9-497F-8258-4856A5D854D3}"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0892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FEA3B8-A129-4189-AEEB-2FE54B4A9DA4}" type="datetimeFigureOut">
              <a:rPr lang="en-IN" smtClean="0"/>
              <a:t>29-08-2025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81B3C2-DBE9-497F-8258-4856A5D854D3}"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7884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FEA3B8-A129-4189-AEEB-2FE54B4A9DA4}" type="datetimeFigureOut">
              <a:rPr lang="en-IN" smtClean="0"/>
              <a:t>29-08-2025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81B3C2-DBE9-497F-8258-4856A5D854D3}"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3211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FEA3B8-A129-4189-AEEB-2FE54B4A9DA4}" type="datetimeFigureOut">
              <a:rPr lang="en-IN" smtClean="0"/>
              <a:t>29-08-2025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81B3C2-DBE9-497F-8258-4856A5D854D3}"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964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FEA3B8-A129-4189-AEEB-2FE54B4A9DA4}" type="datetimeFigureOut">
              <a:rPr lang="en-IN" smtClean="0"/>
              <a:t>29-08-2025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81B3C2-DBE9-497F-8258-4856A5D854D3}"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033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FEA3B8-A129-4189-AEEB-2FE54B4A9DA4}" type="datetimeFigureOut">
              <a:rPr lang="en-IN" smtClean="0"/>
              <a:t>29-08-2025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81B3C2-DBE9-497F-8258-4856A5D854D3}"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0247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FEA3B8-A129-4189-AEEB-2FE54B4A9DA4}" type="datetimeFigureOut">
              <a:rPr lang="en-IN" smtClean="0"/>
              <a:t>29-08-2025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81B3C2-DBE9-497F-8258-4856A5D854D3}" type="slidenum">
              <a:rPr lang="en-IN" smtClean="0"/>
              <a:t>‹#›</a:t>
            </a:fld>
            <a:endParaRPr lang="en-IN"/>
          </a:p>
        </p:txBody>
      </p:sp>
    </p:spTree>
    <p:extLst>
      <p:ext uri="{BB962C8B-B14F-4D97-AF65-F5344CB8AC3E}">
        <p14:creationId xmlns:p14="http://schemas.microsoft.com/office/powerpoint/2010/main" val="9986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FEA3B8-A129-4189-AEEB-2FE54B4A9DA4}" type="datetimeFigureOut">
              <a:rPr lang="en-IN" smtClean="0"/>
              <a:t>29-08-2025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81B3C2-DBE9-497F-8258-4856A5D854D3}"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3830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3FEA3B8-A129-4189-AEEB-2FE54B4A9DA4}" type="datetimeFigureOut">
              <a:rPr lang="en-IN" smtClean="0"/>
              <a:t>29-08-2025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6681B3C2-DBE9-497F-8258-4856A5D854D3}"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14770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3FEA3B8-A129-4189-AEEB-2FE54B4A9DA4}" type="datetimeFigureOut">
              <a:rPr lang="en-IN" smtClean="0"/>
              <a:t>29-08-2025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681B3C2-DBE9-497F-8258-4856A5D854D3}"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4069432"/>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radipchakraborty91@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270BD-A8D3-F509-8449-053CE9446B65}"/>
              </a:ext>
            </a:extLst>
          </p:cNvPr>
          <p:cNvSpPr>
            <a:spLocks noGrp="1"/>
          </p:cNvSpPr>
          <p:nvPr>
            <p:ph type="ctrTitle"/>
          </p:nvPr>
        </p:nvSpPr>
        <p:spPr>
          <a:xfrm>
            <a:off x="2417779" y="1307690"/>
            <a:ext cx="8637073" cy="2036039"/>
          </a:xfrm>
        </p:spPr>
        <p:txBody>
          <a:bodyPr>
            <a:noAutofit/>
          </a:bodyPr>
          <a:lstStyle/>
          <a:p>
            <a:r>
              <a:rPr lang="en-US" sz="3600" dirty="0"/>
              <a:t>“Indian Nutraceutical Eco-System: </a:t>
            </a:r>
            <a:br>
              <a:rPr lang="en-US" sz="3600" dirty="0"/>
            </a:br>
            <a:r>
              <a:rPr lang="en-US" sz="3600" dirty="0"/>
              <a:t>Are we ready to conquer the global market?”</a:t>
            </a:r>
            <a:endParaRPr lang="en-IN" sz="3600" dirty="0"/>
          </a:p>
        </p:txBody>
      </p:sp>
      <p:sp>
        <p:nvSpPr>
          <p:cNvPr id="3" name="Subtitle 2">
            <a:extLst>
              <a:ext uri="{FF2B5EF4-FFF2-40B4-BE49-F238E27FC236}">
                <a16:creationId xmlns:a16="http://schemas.microsoft.com/office/drawing/2014/main" id="{F16F6EF2-FB18-77BC-98AC-050E82F3C888}"/>
              </a:ext>
            </a:extLst>
          </p:cNvPr>
          <p:cNvSpPr>
            <a:spLocks noGrp="1"/>
          </p:cNvSpPr>
          <p:nvPr>
            <p:ph type="subTitle" idx="1"/>
          </p:nvPr>
        </p:nvSpPr>
        <p:spPr>
          <a:xfrm>
            <a:off x="6096001" y="3657600"/>
            <a:ext cx="4958851" cy="2398102"/>
          </a:xfrm>
        </p:spPr>
        <p:txBody>
          <a:bodyPr>
            <a:normAutofit fontScale="70000" lnSpcReduction="20000"/>
          </a:bodyPr>
          <a:lstStyle/>
          <a:p>
            <a:pPr algn="r"/>
            <a:r>
              <a:rPr lang="en-US" dirty="0"/>
              <a:t>Pradip Chakraborty</a:t>
            </a:r>
          </a:p>
          <a:p>
            <a:pPr algn="r"/>
            <a:r>
              <a:rPr lang="en-US" dirty="0"/>
              <a:t>Former Director, FSSAI</a:t>
            </a:r>
          </a:p>
          <a:p>
            <a:pPr algn="r"/>
            <a:r>
              <a:rPr lang="en-US" dirty="0"/>
              <a:t>Director, Ishaanav Nutraceuticals,</a:t>
            </a:r>
          </a:p>
          <a:p>
            <a:pPr algn="r"/>
            <a:r>
              <a:rPr lang="en-US" dirty="0"/>
              <a:t>Advisor, HADSA, Mumbai,</a:t>
            </a:r>
          </a:p>
          <a:p>
            <a:pPr algn="r"/>
            <a:r>
              <a:rPr lang="en-US" dirty="0"/>
              <a:t>Sr. Advisor, CPHFS, Delhi</a:t>
            </a:r>
          </a:p>
          <a:p>
            <a:pPr algn="r"/>
            <a:r>
              <a:rPr lang="en-US" dirty="0"/>
              <a:t>Email id: </a:t>
            </a:r>
            <a:r>
              <a:rPr lang="en-US" dirty="0">
                <a:hlinkClick r:id="rId2"/>
              </a:rPr>
              <a:t>pradipchakraborty91@yahoo.com</a:t>
            </a:r>
            <a:r>
              <a:rPr lang="en-US" dirty="0"/>
              <a:t> </a:t>
            </a:r>
          </a:p>
          <a:p>
            <a:pPr algn="r"/>
            <a:r>
              <a:rPr lang="en-US" dirty="0"/>
              <a:t>Mobile No.- 9953689010</a:t>
            </a:r>
            <a:endParaRPr lang="en-IN" dirty="0"/>
          </a:p>
        </p:txBody>
      </p:sp>
    </p:spTree>
    <p:extLst>
      <p:ext uri="{BB962C8B-B14F-4D97-AF65-F5344CB8AC3E}">
        <p14:creationId xmlns:p14="http://schemas.microsoft.com/office/powerpoint/2010/main" val="1091769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90563-D06A-7DD8-2B11-76BB79A4E553}"/>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79B93F7E-02FF-FFF4-E432-4C619A6A2BD8}"/>
              </a:ext>
            </a:extLst>
          </p:cNvPr>
          <p:cNvSpPr>
            <a:spLocks noGrp="1"/>
          </p:cNvSpPr>
          <p:nvPr>
            <p:ph idx="1"/>
          </p:nvPr>
        </p:nvSpPr>
        <p:spPr>
          <a:xfrm>
            <a:off x="1533832" y="2015613"/>
            <a:ext cx="9819967" cy="3935208"/>
          </a:xfrm>
        </p:spPr>
        <p:txBody>
          <a:bodyPr>
            <a:normAutofit fontScale="92500" lnSpcReduction="20000"/>
          </a:bodyPr>
          <a:lstStyle/>
          <a:p>
            <a:pPr>
              <a:buFont typeface="Wingdings" panose="05000000000000000000" pitchFamily="2" charset="2"/>
              <a:buChar char="v"/>
            </a:pPr>
            <a:r>
              <a:rPr lang="en-US" dirty="0"/>
              <a:t>Development of regulations is a balancing act. Among these are quality and safety claims that are truthful and not misleading.</a:t>
            </a:r>
          </a:p>
          <a:p>
            <a:pPr>
              <a:buFont typeface="Wingdings" panose="05000000000000000000" pitchFamily="2" charset="2"/>
              <a:buChar char="v"/>
            </a:pPr>
            <a:r>
              <a:rPr lang="en-US" sz="1700" dirty="0"/>
              <a:t>There is no consistent global approach to regulation, with many different frameworks, reflecting national &amp; regional priorities.</a:t>
            </a:r>
          </a:p>
          <a:p>
            <a:pPr>
              <a:buFont typeface="Wingdings" panose="05000000000000000000" pitchFamily="2" charset="2"/>
              <a:buChar char="v"/>
            </a:pPr>
            <a:r>
              <a:rPr lang="en-US" dirty="0"/>
              <a:t>Development of new and more bio available forms of the nutrients timed release, dosage forms are important things.</a:t>
            </a:r>
          </a:p>
          <a:p>
            <a:pPr>
              <a:buFont typeface="Wingdings" panose="05000000000000000000" pitchFamily="2" charset="2"/>
              <a:buChar char="v"/>
            </a:pPr>
            <a:r>
              <a:rPr lang="en-US" dirty="0"/>
              <a:t>New technologies such as nano-technology are all important.</a:t>
            </a:r>
          </a:p>
          <a:p>
            <a:pPr>
              <a:buFont typeface="Wingdings" panose="05000000000000000000" pitchFamily="2" charset="2"/>
              <a:buChar char="v"/>
            </a:pPr>
            <a:r>
              <a:rPr lang="en-US" dirty="0"/>
              <a:t>Some technologies like ultra-sound, ultra-sonography, needs to be standardized to overcome regulatory challenges.</a:t>
            </a:r>
          </a:p>
          <a:p>
            <a:pPr marL="0" indent="0">
              <a:buNone/>
            </a:pPr>
            <a:r>
              <a:rPr lang="en-US" dirty="0"/>
              <a:t>                                                                                                                                  CONTD….</a:t>
            </a:r>
          </a:p>
          <a:p>
            <a:pPr marL="0" indent="0">
              <a:buNone/>
            </a:pPr>
            <a:endParaRPr lang="en-IN" dirty="0"/>
          </a:p>
        </p:txBody>
      </p:sp>
    </p:spTree>
    <p:extLst>
      <p:ext uri="{BB962C8B-B14F-4D97-AF65-F5344CB8AC3E}">
        <p14:creationId xmlns:p14="http://schemas.microsoft.com/office/powerpoint/2010/main" val="3112426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8EAAE-9D40-7351-CABA-551BE26ADE4A}"/>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A4F40077-6306-F33E-17B5-18982E24D7E5}"/>
              </a:ext>
            </a:extLst>
          </p:cNvPr>
          <p:cNvSpPr>
            <a:spLocks noGrp="1"/>
          </p:cNvSpPr>
          <p:nvPr>
            <p:ph idx="1"/>
          </p:nvPr>
        </p:nvSpPr>
        <p:spPr/>
        <p:txBody>
          <a:bodyPr>
            <a:normAutofit fontScale="85000" lnSpcReduction="10000"/>
          </a:bodyPr>
          <a:lstStyle/>
          <a:p>
            <a:pPr>
              <a:buFont typeface="Wingdings" panose="05000000000000000000" pitchFamily="2" charset="2"/>
              <a:buChar char="v"/>
            </a:pPr>
            <a:r>
              <a:rPr lang="en-US" dirty="0"/>
              <a:t>Products which contain ingredients not specified in the schedules of </a:t>
            </a:r>
            <a:r>
              <a:rPr lang="en-US" dirty="0" err="1"/>
              <a:t>nutra</a:t>
            </a:r>
            <a:r>
              <a:rPr lang="en-US" dirty="0"/>
              <a:t> regulations 2022 are rejected by the FSSAI.</a:t>
            </a:r>
          </a:p>
          <a:p>
            <a:pPr>
              <a:buFont typeface="Wingdings" panose="05000000000000000000" pitchFamily="2" charset="2"/>
              <a:buChar char="v"/>
            </a:pPr>
            <a:r>
              <a:rPr lang="en-US" dirty="0"/>
              <a:t>If the permitted probiotic strains contain less than 10 to the power 8 CFU/gm, the product will not be considered as probiotic.</a:t>
            </a:r>
          </a:p>
          <a:p>
            <a:pPr>
              <a:buFont typeface="Wingdings" panose="05000000000000000000" pitchFamily="2" charset="2"/>
              <a:buChar char="v"/>
            </a:pPr>
            <a:r>
              <a:rPr lang="en-US" dirty="0"/>
              <a:t>USFDA’s recommended dietary allowance ( RDA) for vitamins and minerals are much higher than RDAI.</a:t>
            </a:r>
          </a:p>
          <a:p>
            <a:pPr>
              <a:buFont typeface="Wingdings" panose="05000000000000000000" pitchFamily="2" charset="2"/>
              <a:buChar char="v"/>
            </a:pPr>
            <a:r>
              <a:rPr lang="en-US" dirty="0"/>
              <a:t>Since RDA is different in different countries, these are mostly rejected due to higher RDA by the FSSAI.</a:t>
            </a:r>
          </a:p>
          <a:p>
            <a:pPr>
              <a:buFont typeface="Wingdings" panose="05000000000000000000" pitchFamily="2" charset="2"/>
              <a:buChar char="v"/>
            </a:pPr>
            <a:r>
              <a:rPr lang="en-US" dirty="0"/>
              <a:t>Reformulation of these products is required for overseas brands to comply with Indian RDA.</a:t>
            </a:r>
          </a:p>
          <a:p>
            <a:pPr marL="0" indent="0">
              <a:buNone/>
            </a:pPr>
            <a:r>
              <a:rPr lang="en-US" dirty="0"/>
              <a:t>                                                                                                                                    CONTD….</a:t>
            </a:r>
            <a:endParaRPr lang="en-IN" dirty="0"/>
          </a:p>
        </p:txBody>
      </p:sp>
    </p:spTree>
    <p:extLst>
      <p:ext uri="{BB962C8B-B14F-4D97-AF65-F5344CB8AC3E}">
        <p14:creationId xmlns:p14="http://schemas.microsoft.com/office/powerpoint/2010/main" val="4195961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ECE2B-7F6A-1A33-FEEC-57F9C43F4C66}"/>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9A14538C-C700-5367-C376-493B9565AD49}"/>
              </a:ext>
            </a:extLst>
          </p:cNvPr>
          <p:cNvSpPr>
            <a:spLocks noGrp="1"/>
          </p:cNvSpPr>
          <p:nvPr>
            <p:ph idx="1"/>
          </p:nvPr>
        </p:nvSpPr>
        <p:spPr/>
        <p:txBody>
          <a:bodyPr>
            <a:normAutofit fontScale="77500" lnSpcReduction="20000"/>
          </a:bodyPr>
          <a:lstStyle/>
          <a:p>
            <a:pPr>
              <a:buFont typeface="Wingdings" panose="05000000000000000000" pitchFamily="2" charset="2"/>
              <a:buChar char="v"/>
            </a:pPr>
            <a:r>
              <a:rPr lang="en-US" dirty="0"/>
              <a:t>Use of permitted ingredients as per schedule within permissible limits and compliance with the labelling and display regulation of the FSSAI are real challenges.</a:t>
            </a:r>
          </a:p>
          <a:p>
            <a:pPr>
              <a:buFont typeface="Wingdings" panose="05000000000000000000" pitchFamily="2" charset="2"/>
              <a:buChar char="v"/>
            </a:pPr>
            <a:r>
              <a:rPr lang="en-US" dirty="0"/>
              <a:t>In case of purity criteria for the ingredients, if FSSAI  standards are not specified, the purity criteria accepted by pharmacopeias, relevant BIS specifications, ICMR and CODEX may be adopted. </a:t>
            </a:r>
          </a:p>
          <a:p>
            <a:pPr>
              <a:buFont typeface="Wingdings" panose="05000000000000000000" pitchFamily="2" charset="2"/>
              <a:buChar char="v"/>
            </a:pPr>
            <a:r>
              <a:rPr lang="en-US" dirty="0"/>
              <a:t>Imported products complying with FSS Regulations are mostly overpriced due to import tax and cost of the product.</a:t>
            </a:r>
          </a:p>
          <a:p>
            <a:pPr>
              <a:buFont typeface="Wingdings" panose="05000000000000000000" pitchFamily="2" charset="2"/>
              <a:buChar char="v"/>
            </a:pPr>
            <a:r>
              <a:rPr lang="en-US" dirty="0"/>
              <a:t>Indian nutraceutical products are also becoming costly as the API which were earlier imported from China at a cheaper price, are now being imported from Europe.  </a:t>
            </a:r>
          </a:p>
          <a:p>
            <a:pPr>
              <a:buFont typeface="Wingdings" panose="05000000000000000000" pitchFamily="2" charset="2"/>
              <a:buChar char="v"/>
            </a:pPr>
            <a:r>
              <a:rPr lang="en-IN" dirty="0"/>
              <a:t>FSSAI standards are mandatory for both domestically manufactured as well as imported products, regulation does not restrict importers.</a:t>
            </a:r>
          </a:p>
          <a:p>
            <a:pPr marL="0" indent="0">
              <a:buNone/>
            </a:pPr>
            <a:r>
              <a:rPr lang="en-US" dirty="0"/>
              <a:t>                                                                                                                                                 CONTD….</a:t>
            </a:r>
            <a:endParaRPr lang="en-IN" dirty="0"/>
          </a:p>
        </p:txBody>
      </p:sp>
    </p:spTree>
    <p:extLst>
      <p:ext uri="{BB962C8B-B14F-4D97-AF65-F5344CB8AC3E}">
        <p14:creationId xmlns:p14="http://schemas.microsoft.com/office/powerpoint/2010/main" val="1999781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E3356-0E31-580B-6196-53CFD9D1210F}"/>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9D81F5AC-3722-CDDC-1E72-76D4FF4D8266}"/>
              </a:ext>
            </a:extLst>
          </p:cNvPr>
          <p:cNvSpPr>
            <a:spLocks noGrp="1"/>
          </p:cNvSpPr>
          <p:nvPr>
            <p:ph idx="1"/>
          </p:nvPr>
        </p:nvSpPr>
        <p:spPr/>
        <p:txBody>
          <a:bodyPr>
            <a:normAutofit fontScale="85000" lnSpcReduction="10000"/>
          </a:bodyPr>
          <a:lstStyle/>
          <a:p>
            <a:pPr>
              <a:buFont typeface="Wingdings" panose="05000000000000000000" pitchFamily="2" charset="2"/>
              <a:buChar char="v"/>
            </a:pPr>
            <a:r>
              <a:rPr lang="en-US" dirty="0"/>
              <a:t>As per Nutra regulations 2022 ingredients including plant or botanicals or their extract, which are not provided in this regulations, but have documented incident free history of safe use.</a:t>
            </a:r>
            <a:r>
              <a:rPr lang="en-IN" dirty="0"/>
              <a:t> ( At least 30 years in the country of origin or 15 years in India)</a:t>
            </a:r>
            <a:r>
              <a:rPr lang="en-US" dirty="0"/>
              <a:t> may be allowed with prior approval of the FSSAI.</a:t>
            </a:r>
          </a:p>
          <a:p>
            <a:pPr>
              <a:buFont typeface="Wingdings" panose="05000000000000000000" pitchFamily="2" charset="2"/>
              <a:buChar char="v"/>
            </a:pPr>
            <a:r>
              <a:rPr lang="en-US" dirty="0"/>
              <a:t>For approval of any new drug in India, DCGI takes maximum 4 years to consider the side effects and adverse effects of the drug on Indian population.</a:t>
            </a:r>
          </a:p>
          <a:p>
            <a:pPr>
              <a:buFont typeface="Wingdings" panose="05000000000000000000" pitchFamily="2" charset="2"/>
              <a:buChar char="v"/>
            </a:pPr>
            <a:r>
              <a:rPr lang="en-US" dirty="0"/>
              <a:t>IDMA requested FSSAI to reduce the time period of 30 or 15 years to 4 years in consonance with DCGI.</a:t>
            </a:r>
          </a:p>
          <a:p>
            <a:pPr>
              <a:buFont typeface="Wingdings" panose="05000000000000000000" pitchFamily="2" charset="2"/>
              <a:buChar char="v"/>
            </a:pPr>
            <a:r>
              <a:rPr lang="en-US" dirty="0"/>
              <a:t>Most of the nutraceuticals are not very old in the overseas but demonstrated its efficacy.</a:t>
            </a:r>
          </a:p>
          <a:p>
            <a:pPr>
              <a:buFont typeface="Wingdings" panose="05000000000000000000" pitchFamily="2" charset="2"/>
              <a:buChar char="v"/>
            </a:pPr>
            <a:r>
              <a:rPr lang="en-US" dirty="0"/>
              <a:t> when the new drugs are allowed after 4 years in India, new nutraceutical products  shall also be allowed after 4 years. </a:t>
            </a:r>
            <a:endParaRPr lang="en-IN" dirty="0"/>
          </a:p>
        </p:txBody>
      </p:sp>
    </p:spTree>
    <p:extLst>
      <p:ext uri="{BB962C8B-B14F-4D97-AF65-F5344CB8AC3E}">
        <p14:creationId xmlns:p14="http://schemas.microsoft.com/office/powerpoint/2010/main" val="3754184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57792-2D0A-E385-CE0C-9E7B243F1C9B}"/>
              </a:ext>
            </a:extLst>
          </p:cNvPr>
          <p:cNvSpPr>
            <a:spLocks noGrp="1"/>
          </p:cNvSpPr>
          <p:nvPr>
            <p:ph type="title"/>
          </p:nvPr>
        </p:nvSpPr>
        <p:spPr/>
        <p:txBody>
          <a:bodyPr>
            <a:normAutofit/>
          </a:bodyPr>
          <a:lstStyle/>
          <a:p>
            <a:r>
              <a:rPr lang="en-US" sz="4000" dirty="0"/>
              <a:t>Current Challenges</a:t>
            </a:r>
            <a:endParaRPr lang="en-IN" sz="4000" dirty="0"/>
          </a:p>
        </p:txBody>
      </p:sp>
      <p:sp>
        <p:nvSpPr>
          <p:cNvPr id="3" name="Content Placeholder 2">
            <a:extLst>
              <a:ext uri="{FF2B5EF4-FFF2-40B4-BE49-F238E27FC236}">
                <a16:creationId xmlns:a16="http://schemas.microsoft.com/office/drawing/2014/main" id="{E0A703E0-BC83-C138-B502-B08F50457D25}"/>
              </a:ext>
            </a:extLst>
          </p:cNvPr>
          <p:cNvSpPr>
            <a:spLocks noGrp="1"/>
          </p:cNvSpPr>
          <p:nvPr>
            <p:ph idx="1"/>
          </p:nvPr>
        </p:nvSpPr>
        <p:spPr/>
        <p:txBody>
          <a:bodyPr>
            <a:normAutofit fontScale="77500" lnSpcReduction="20000"/>
          </a:bodyPr>
          <a:lstStyle/>
          <a:p>
            <a:pPr>
              <a:buFont typeface="Wingdings" panose="05000000000000000000" pitchFamily="2" charset="2"/>
              <a:buChar char="v"/>
            </a:pPr>
            <a:r>
              <a:rPr lang="en-US" dirty="0"/>
              <a:t>An inter ministerial committee headed by the Health Secretary, Government of India, constituted to examine the possibility of shifting Nutraceuticals from the FSSAI to DCGI to address regulatory challenges and promote consumer safety.</a:t>
            </a:r>
          </a:p>
          <a:p>
            <a:pPr>
              <a:buFont typeface="Wingdings" panose="05000000000000000000" pitchFamily="2" charset="2"/>
              <a:buChar char="v"/>
            </a:pPr>
            <a:r>
              <a:rPr lang="en-US" dirty="0"/>
              <a:t>As per Section 22 of the FSS Act, no person shall manufacture, distribute, sale or import  FSDU, Functional foods, nutraceuticals, health supplements which the Central Government may notified in this behalf.</a:t>
            </a:r>
          </a:p>
          <a:p>
            <a:pPr>
              <a:buFont typeface="Wingdings" panose="05000000000000000000" pitchFamily="2" charset="2"/>
              <a:buChar char="v"/>
            </a:pPr>
            <a:r>
              <a:rPr lang="en-US" dirty="0"/>
              <a:t>FSSAI notified regulations for health supplements, nutraceuticals, FSDU, FSMP, Functional food and novel food on  23</a:t>
            </a:r>
            <a:r>
              <a:rPr lang="en-US" baseline="30000" dirty="0"/>
              <a:t>rd</a:t>
            </a:r>
            <a:r>
              <a:rPr lang="en-US" dirty="0"/>
              <a:t> December, 2016.</a:t>
            </a:r>
          </a:p>
          <a:p>
            <a:pPr>
              <a:buFont typeface="Wingdings" panose="05000000000000000000" pitchFamily="2" charset="2"/>
              <a:buChar char="v"/>
            </a:pPr>
            <a:r>
              <a:rPr lang="en-US" dirty="0"/>
              <a:t>FSSAI subsequently over hauled this regulation and drafted Nutra regulations 2022 with effect from 1</a:t>
            </a:r>
            <a:r>
              <a:rPr lang="en-US" baseline="30000" dirty="0"/>
              <a:t>st</a:t>
            </a:r>
            <a:r>
              <a:rPr lang="en-US" dirty="0"/>
              <a:t> April,2022.</a:t>
            </a:r>
          </a:p>
          <a:p>
            <a:pPr>
              <a:buFont typeface="Wingdings" panose="05000000000000000000" pitchFamily="2" charset="2"/>
              <a:buChar char="v"/>
            </a:pPr>
            <a:r>
              <a:rPr lang="en-US" dirty="0"/>
              <a:t>In recent development, FSSAI is willing to go back to 2016 </a:t>
            </a:r>
            <a:r>
              <a:rPr lang="en-US" dirty="0" err="1"/>
              <a:t>regulaytions</a:t>
            </a:r>
            <a:r>
              <a:rPr lang="en-US" dirty="0"/>
              <a:t> which was notified earlier. </a:t>
            </a:r>
          </a:p>
          <a:p>
            <a:pPr marL="0" indent="0">
              <a:buNone/>
            </a:pPr>
            <a:r>
              <a:rPr lang="en-US" dirty="0"/>
              <a:t>                                                                                                                                                 CONTD….</a:t>
            </a:r>
            <a:endParaRPr lang="en-IN" dirty="0"/>
          </a:p>
        </p:txBody>
      </p:sp>
    </p:spTree>
    <p:extLst>
      <p:ext uri="{BB962C8B-B14F-4D97-AF65-F5344CB8AC3E}">
        <p14:creationId xmlns:p14="http://schemas.microsoft.com/office/powerpoint/2010/main" val="353365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8E606-585A-259F-2AE8-63576F724B13}"/>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A1EF4D08-B35F-03CF-0716-04AEC58E9DBC}"/>
              </a:ext>
            </a:extLst>
          </p:cNvPr>
          <p:cNvSpPr>
            <a:spLocks noGrp="1"/>
          </p:cNvSpPr>
          <p:nvPr>
            <p:ph idx="1"/>
          </p:nvPr>
        </p:nvSpPr>
        <p:spPr/>
        <p:txBody>
          <a:bodyPr>
            <a:normAutofit fontScale="85000" lnSpcReduction="10000"/>
          </a:bodyPr>
          <a:lstStyle/>
          <a:p>
            <a:pPr>
              <a:buFont typeface="Wingdings" panose="05000000000000000000" pitchFamily="2" charset="2"/>
              <a:buChar char="v"/>
            </a:pPr>
            <a:r>
              <a:rPr lang="en-US" dirty="0"/>
              <a:t>There are so many innovative nutraceutical products which are finding difficulty to enter Indian nutraceuticals market.</a:t>
            </a:r>
          </a:p>
          <a:p>
            <a:pPr>
              <a:buFont typeface="Wingdings" panose="05000000000000000000" pitchFamily="2" charset="2"/>
              <a:buChar char="v"/>
            </a:pPr>
            <a:r>
              <a:rPr lang="en-US" dirty="0"/>
              <a:t>Innovative nutraceutical products are novel products which require pre approval from the FSSAI in accordance with FSS (approval for non specified food and food ingredients) regulations 2017.</a:t>
            </a:r>
          </a:p>
          <a:p>
            <a:pPr>
              <a:buFont typeface="Wingdings" panose="05000000000000000000" pitchFamily="2" charset="2"/>
              <a:buChar char="v"/>
            </a:pPr>
            <a:r>
              <a:rPr lang="en-US" dirty="0"/>
              <a:t>Approval process of the FSSAI is also time consuming. It should not take more than 6 months. </a:t>
            </a:r>
          </a:p>
          <a:p>
            <a:pPr>
              <a:buFont typeface="Wingdings" panose="05000000000000000000" pitchFamily="2" charset="2"/>
              <a:buChar char="v"/>
            </a:pPr>
            <a:r>
              <a:rPr lang="en-US" dirty="0"/>
              <a:t>Since the product approval is company’s specific, same product/ ingredient shall  not be allowed to other companies. </a:t>
            </a:r>
          </a:p>
          <a:p>
            <a:pPr>
              <a:buFont typeface="Wingdings" panose="05000000000000000000" pitchFamily="2" charset="2"/>
              <a:buChar char="v"/>
            </a:pPr>
            <a:r>
              <a:rPr lang="en-US" dirty="0"/>
              <a:t>NIN-ICMR submitted a report on TUL for vitamins and minerals,. Section 22 of the FSS Act shall be amended to include TUL instead of RDAI.</a:t>
            </a:r>
          </a:p>
        </p:txBody>
      </p:sp>
    </p:spTree>
    <p:extLst>
      <p:ext uri="{BB962C8B-B14F-4D97-AF65-F5344CB8AC3E}">
        <p14:creationId xmlns:p14="http://schemas.microsoft.com/office/powerpoint/2010/main" val="509626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B6FAF-CEDB-0D6C-7491-B102884CE7DA}"/>
              </a:ext>
            </a:extLst>
          </p:cNvPr>
          <p:cNvSpPr>
            <a:spLocks noGrp="1"/>
          </p:cNvSpPr>
          <p:nvPr>
            <p:ph type="title"/>
          </p:nvPr>
        </p:nvSpPr>
        <p:spPr/>
        <p:txBody>
          <a:bodyPr>
            <a:normAutofit/>
          </a:bodyPr>
          <a:lstStyle/>
          <a:p>
            <a:r>
              <a:rPr lang="en-US" sz="4000" dirty="0"/>
              <a:t>Conclusion</a:t>
            </a:r>
            <a:endParaRPr lang="en-IN" sz="4000" dirty="0"/>
          </a:p>
        </p:txBody>
      </p:sp>
      <p:sp>
        <p:nvSpPr>
          <p:cNvPr id="3" name="Content Placeholder 2">
            <a:extLst>
              <a:ext uri="{FF2B5EF4-FFF2-40B4-BE49-F238E27FC236}">
                <a16:creationId xmlns:a16="http://schemas.microsoft.com/office/drawing/2014/main" id="{6985D60D-1CDC-716C-4DDE-D5C8C3982D3C}"/>
              </a:ext>
            </a:extLst>
          </p:cNvPr>
          <p:cNvSpPr>
            <a:spLocks noGrp="1"/>
          </p:cNvSpPr>
          <p:nvPr>
            <p:ph idx="1"/>
          </p:nvPr>
        </p:nvSpPr>
        <p:spPr/>
        <p:txBody>
          <a:bodyPr>
            <a:normAutofit fontScale="85000" lnSpcReduction="10000"/>
          </a:bodyPr>
          <a:lstStyle/>
          <a:p>
            <a:pPr>
              <a:buFont typeface="Wingdings" panose="05000000000000000000" pitchFamily="2" charset="2"/>
              <a:buChar char="v"/>
            </a:pPr>
            <a:r>
              <a:rPr lang="en-US" dirty="0"/>
              <a:t>Nutra industry shall be nurtured by the FSSAI very carefully as this industry can achieve 1 lakh crore rupees economy in near future.</a:t>
            </a:r>
          </a:p>
          <a:p>
            <a:pPr>
              <a:buFont typeface="Wingdings" panose="05000000000000000000" pitchFamily="2" charset="2"/>
              <a:buChar char="v"/>
            </a:pPr>
            <a:r>
              <a:rPr lang="en-US" dirty="0"/>
              <a:t>As per IDMA annual conference report, India can not afford to miss the bus at this crucial stage of economy.</a:t>
            </a:r>
          </a:p>
          <a:p>
            <a:pPr>
              <a:buFont typeface="Wingdings" panose="05000000000000000000" pitchFamily="2" charset="2"/>
              <a:buChar char="v"/>
            </a:pPr>
            <a:r>
              <a:rPr lang="en-US" dirty="0"/>
              <a:t>Health ministry, FSSAI and Nutra industries should work cohesively to remove the obstacles which are causing hindrance to the growth of Nutra industry.</a:t>
            </a:r>
          </a:p>
          <a:p>
            <a:pPr>
              <a:buFont typeface="Wingdings" panose="05000000000000000000" pitchFamily="2" charset="2"/>
              <a:buChar char="v"/>
            </a:pPr>
            <a:r>
              <a:rPr lang="en-US" dirty="0"/>
              <a:t>Shifting of Nutra industry from the jurisdiction of the FSSAI to DCGI will be a blunder at this stage.</a:t>
            </a:r>
          </a:p>
          <a:p>
            <a:pPr>
              <a:buFont typeface="Wingdings" panose="05000000000000000000" pitchFamily="2" charset="2"/>
              <a:buChar char="v"/>
            </a:pPr>
            <a:r>
              <a:rPr lang="en-US" dirty="0"/>
              <a:t>Nutra Industry have the potential to conquer the global market. They need whole hearted support y the Government Of India.</a:t>
            </a:r>
          </a:p>
          <a:p>
            <a:pPr>
              <a:buFont typeface="Wingdings" panose="05000000000000000000" pitchFamily="2" charset="2"/>
              <a:buChar char="v"/>
            </a:pPr>
            <a:endParaRPr lang="en-IN" dirty="0"/>
          </a:p>
        </p:txBody>
      </p:sp>
    </p:spTree>
    <p:extLst>
      <p:ext uri="{BB962C8B-B14F-4D97-AF65-F5344CB8AC3E}">
        <p14:creationId xmlns:p14="http://schemas.microsoft.com/office/powerpoint/2010/main" val="1937603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992A6-79D9-5514-AA8C-603B04DCCD19}"/>
              </a:ext>
            </a:extLst>
          </p:cNvPr>
          <p:cNvSpPr>
            <a:spLocks noGrp="1"/>
          </p:cNvSpPr>
          <p:nvPr>
            <p:ph type="title" idx="4294967295"/>
          </p:nvPr>
        </p:nvSpPr>
        <p:spPr>
          <a:xfrm>
            <a:off x="550606" y="2212258"/>
            <a:ext cx="10726994" cy="1769806"/>
          </a:xfrm>
        </p:spPr>
        <p:txBody>
          <a:bodyPr>
            <a:noAutofit/>
          </a:bodyPr>
          <a:lstStyle/>
          <a:p>
            <a:pPr algn="ctr"/>
            <a:r>
              <a:rPr lang="en-US" sz="9600" dirty="0"/>
              <a:t>Thank You</a:t>
            </a:r>
            <a:br>
              <a:rPr lang="en-US" sz="9600" dirty="0"/>
            </a:br>
            <a:br>
              <a:rPr lang="en-US" sz="9600" dirty="0"/>
            </a:br>
            <a:br>
              <a:rPr lang="en-US" sz="9600" dirty="0"/>
            </a:br>
            <a:endParaRPr lang="en-IN" sz="9600" dirty="0"/>
          </a:p>
        </p:txBody>
      </p:sp>
    </p:spTree>
    <p:extLst>
      <p:ext uri="{BB962C8B-B14F-4D97-AF65-F5344CB8AC3E}">
        <p14:creationId xmlns:p14="http://schemas.microsoft.com/office/powerpoint/2010/main" val="406006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1712D-204F-D56B-AAD1-358FC6ACC13C}"/>
              </a:ext>
            </a:extLst>
          </p:cNvPr>
          <p:cNvSpPr>
            <a:spLocks noGrp="1"/>
          </p:cNvSpPr>
          <p:nvPr>
            <p:ph type="title"/>
          </p:nvPr>
        </p:nvSpPr>
        <p:spPr/>
        <p:txBody>
          <a:bodyPr>
            <a:normAutofit/>
          </a:bodyPr>
          <a:lstStyle/>
          <a:p>
            <a:r>
              <a:rPr lang="en-US" sz="4000" dirty="0"/>
              <a:t>Introduction</a:t>
            </a:r>
            <a:endParaRPr lang="en-IN" sz="4000" dirty="0"/>
          </a:p>
        </p:txBody>
      </p:sp>
      <p:sp>
        <p:nvSpPr>
          <p:cNvPr id="3" name="Content Placeholder 2">
            <a:extLst>
              <a:ext uri="{FF2B5EF4-FFF2-40B4-BE49-F238E27FC236}">
                <a16:creationId xmlns:a16="http://schemas.microsoft.com/office/drawing/2014/main" id="{E31146E1-A208-544A-9463-6A3F86F0A2F0}"/>
              </a:ext>
            </a:extLst>
          </p:cNvPr>
          <p:cNvSpPr>
            <a:spLocks noGrp="1"/>
          </p:cNvSpPr>
          <p:nvPr>
            <p:ph idx="1"/>
          </p:nvPr>
        </p:nvSpPr>
        <p:spPr/>
        <p:txBody>
          <a:bodyPr>
            <a:normAutofit/>
          </a:bodyPr>
          <a:lstStyle/>
          <a:p>
            <a:pPr>
              <a:buFont typeface="Wingdings" panose="05000000000000000000" pitchFamily="2" charset="2"/>
              <a:buChar char="v"/>
            </a:pPr>
            <a:r>
              <a:rPr lang="en-US" dirty="0"/>
              <a:t>When FSS Act,2006 implemented on 5</a:t>
            </a:r>
            <a:r>
              <a:rPr lang="en-US" baseline="30000" dirty="0"/>
              <a:t>th</a:t>
            </a:r>
            <a:r>
              <a:rPr lang="en-US" dirty="0"/>
              <a:t> August,2011, We had only 6 regulations.</a:t>
            </a:r>
          </a:p>
          <a:p>
            <a:pPr>
              <a:buFont typeface="Wingdings" panose="05000000000000000000" pitchFamily="2" charset="2"/>
              <a:buChar char="v"/>
            </a:pPr>
            <a:r>
              <a:rPr lang="en-US" dirty="0"/>
              <a:t>As of today, we have as many as 22 regulations.</a:t>
            </a:r>
          </a:p>
          <a:p>
            <a:pPr>
              <a:buFont typeface="Wingdings" panose="05000000000000000000" pitchFamily="2" charset="2"/>
              <a:buChar char="v"/>
            </a:pPr>
            <a:r>
              <a:rPr lang="en-US" dirty="0"/>
              <a:t>FSSAI job is not policing job, compliance of the FSS Act, rules, regulations made there under mandatory.</a:t>
            </a:r>
          </a:p>
          <a:p>
            <a:pPr>
              <a:buFont typeface="Wingdings" panose="05000000000000000000" pitchFamily="2" charset="2"/>
              <a:buChar char="v"/>
            </a:pPr>
            <a:r>
              <a:rPr lang="en-US" dirty="0"/>
              <a:t>This Act was made to ensure safe and wholesome food to the consumers.</a:t>
            </a:r>
          </a:p>
          <a:p>
            <a:pPr>
              <a:buFont typeface="Wingdings" panose="05000000000000000000" pitchFamily="2" charset="2"/>
              <a:buChar char="v"/>
            </a:pPr>
            <a:r>
              <a:rPr lang="en-US" dirty="0"/>
              <a:t>It is the FBO’S job to ensure safety of food products prepared and sold by them.</a:t>
            </a:r>
          </a:p>
          <a:p>
            <a:pPr marL="0" indent="0">
              <a:buNone/>
            </a:pPr>
            <a:endParaRPr lang="en-IN" dirty="0"/>
          </a:p>
        </p:txBody>
      </p:sp>
    </p:spTree>
    <p:extLst>
      <p:ext uri="{BB962C8B-B14F-4D97-AF65-F5344CB8AC3E}">
        <p14:creationId xmlns:p14="http://schemas.microsoft.com/office/powerpoint/2010/main" val="1643574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6977-E89F-57C4-D7DA-E0445124CAB9}"/>
              </a:ext>
            </a:extLst>
          </p:cNvPr>
          <p:cNvSpPr>
            <a:spLocks noGrp="1"/>
          </p:cNvSpPr>
          <p:nvPr>
            <p:ph type="title"/>
          </p:nvPr>
        </p:nvSpPr>
        <p:spPr/>
        <p:txBody>
          <a:bodyPr>
            <a:normAutofit/>
          </a:bodyPr>
          <a:lstStyle/>
          <a:p>
            <a:r>
              <a:rPr lang="en-US" sz="4000" dirty="0"/>
              <a:t>Government Policy and Reforms</a:t>
            </a:r>
            <a:endParaRPr lang="en-IN" sz="4000" dirty="0"/>
          </a:p>
        </p:txBody>
      </p:sp>
      <p:sp>
        <p:nvSpPr>
          <p:cNvPr id="3" name="Content Placeholder 2">
            <a:extLst>
              <a:ext uri="{FF2B5EF4-FFF2-40B4-BE49-F238E27FC236}">
                <a16:creationId xmlns:a16="http://schemas.microsoft.com/office/drawing/2014/main" id="{346F558F-7997-2330-3BD3-3341FC632800}"/>
              </a:ext>
            </a:extLst>
          </p:cNvPr>
          <p:cNvSpPr>
            <a:spLocks noGrp="1"/>
          </p:cNvSpPr>
          <p:nvPr>
            <p:ph idx="1"/>
          </p:nvPr>
        </p:nvSpPr>
        <p:spPr/>
        <p:txBody>
          <a:bodyPr>
            <a:normAutofit fontScale="92500" lnSpcReduction="10000"/>
          </a:bodyPr>
          <a:lstStyle/>
          <a:p>
            <a:pPr>
              <a:buFont typeface="Wingdings" panose="05000000000000000000" pitchFamily="2" charset="2"/>
              <a:buChar char="v"/>
            </a:pPr>
            <a:r>
              <a:rPr lang="en-US" dirty="0"/>
              <a:t>As per NITI AYOG Report, Indian Nutraceutical Industry is expected to reach USD 100 billion by 2030.</a:t>
            </a:r>
          </a:p>
          <a:p>
            <a:pPr>
              <a:buFont typeface="Wingdings" panose="05000000000000000000" pitchFamily="2" charset="2"/>
              <a:buChar char="v"/>
            </a:pPr>
            <a:r>
              <a:rPr lang="en-US" dirty="0"/>
              <a:t>Indian Nutraceutical Companies will play a huge role in combating health issues.</a:t>
            </a:r>
          </a:p>
          <a:p>
            <a:pPr>
              <a:buFont typeface="Wingdings" panose="05000000000000000000" pitchFamily="2" charset="2"/>
              <a:buChar char="v"/>
            </a:pPr>
            <a:r>
              <a:rPr lang="en-US" dirty="0"/>
              <a:t>Nutra Industry is growing at an average of 12% per Anum.</a:t>
            </a:r>
          </a:p>
          <a:p>
            <a:pPr>
              <a:buFont typeface="Wingdings" panose="05000000000000000000" pitchFamily="2" charset="2"/>
              <a:buChar char="v"/>
            </a:pPr>
            <a:r>
              <a:rPr lang="en-US" dirty="0"/>
              <a:t>With this rapid growth, India can become a Nutraceutical power house and the biggest exporter of Nutraceuticals.</a:t>
            </a:r>
          </a:p>
          <a:p>
            <a:pPr>
              <a:buFont typeface="Wingdings" panose="05000000000000000000" pitchFamily="2" charset="2"/>
              <a:buChar char="v"/>
            </a:pPr>
            <a:r>
              <a:rPr lang="en-US" dirty="0"/>
              <a:t>Government &amp; Industry shall come together to form a strong plan for the future. </a:t>
            </a:r>
          </a:p>
          <a:p>
            <a:pPr marL="0" indent="0">
              <a:buNone/>
            </a:pPr>
            <a:r>
              <a:rPr lang="en-US" dirty="0"/>
              <a:t>                                                                                                             CONTD…. </a:t>
            </a:r>
            <a:endParaRPr lang="en-IN" dirty="0"/>
          </a:p>
        </p:txBody>
      </p:sp>
    </p:spTree>
    <p:extLst>
      <p:ext uri="{BB962C8B-B14F-4D97-AF65-F5344CB8AC3E}">
        <p14:creationId xmlns:p14="http://schemas.microsoft.com/office/powerpoint/2010/main" val="2948673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BCAE9-ED78-D63A-4941-FFEEFB5BBD60}"/>
              </a:ext>
            </a:extLst>
          </p:cNvPr>
          <p:cNvSpPr>
            <a:spLocks noGrp="1"/>
          </p:cNvSpPr>
          <p:nvPr>
            <p:ph type="title"/>
          </p:nvPr>
        </p:nvSpPr>
        <p:spPr/>
        <p:txBody>
          <a:bodyPr>
            <a:normAutofit/>
          </a:bodyPr>
          <a:lstStyle/>
          <a:p>
            <a:r>
              <a:rPr lang="en-US" sz="4000" dirty="0"/>
              <a:t>CONTD….</a:t>
            </a:r>
            <a:endParaRPr lang="en-IN" sz="4000" dirty="0"/>
          </a:p>
        </p:txBody>
      </p:sp>
      <p:sp>
        <p:nvSpPr>
          <p:cNvPr id="3" name="Content Placeholder 2">
            <a:extLst>
              <a:ext uri="{FF2B5EF4-FFF2-40B4-BE49-F238E27FC236}">
                <a16:creationId xmlns:a16="http://schemas.microsoft.com/office/drawing/2014/main" id="{6F0BB410-FD61-259E-4407-3D472CB64484}"/>
              </a:ext>
            </a:extLst>
          </p:cNvPr>
          <p:cNvSpPr>
            <a:spLocks noGrp="1"/>
          </p:cNvSpPr>
          <p:nvPr>
            <p:ph idx="1"/>
          </p:nvPr>
        </p:nvSpPr>
        <p:spPr/>
        <p:txBody>
          <a:bodyPr>
            <a:normAutofit fontScale="85000" lnSpcReduction="20000"/>
          </a:bodyPr>
          <a:lstStyle/>
          <a:p>
            <a:pPr>
              <a:buFont typeface="Wingdings" panose="05000000000000000000" pitchFamily="2" charset="2"/>
              <a:buChar char="v"/>
            </a:pPr>
            <a:r>
              <a:rPr lang="en-US" dirty="0"/>
              <a:t>The market demand for Nutraceuticals around the world is likely to increase, particularly after post covid era.</a:t>
            </a:r>
          </a:p>
          <a:p>
            <a:pPr>
              <a:buFont typeface="Wingdings" panose="05000000000000000000" pitchFamily="2" charset="2"/>
              <a:buChar char="v"/>
            </a:pPr>
            <a:r>
              <a:rPr lang="en-US" dirty="0"/>
              <a:t>Indian Nutraceutical Manufacturers, particularly start ups, can take the benefit of, “Atma </a:t>
            </a:r>
            <a:r>
              <a:rPr lang="en-US" dirty="0" err="1"/>
              <a:t>Nirbhar</a:t>
            </a:r>
            <a:r>
              <a:rPr lang="en-US" dirty="0"/>
              <a:t> Bharat” scheme.</a:t>
            </a:r>
          </a:p>
          <a:p>
            <a:pPr>
              <a:buFont typeface="Wingdings" panose="05000000000000000000" pitchFamily="2" charset="2"/>
              <a:buChar char="v"/>
            </a:pPr>
            <a:r>
              <a:rPr lang="en-US" dirty="0"/>
              <a:t>Traditional medicine practice along with modern alternatives can provide the world with the premium quality health supplements.</a:t>
            </a:r>
          </a:p>
          <a:p>
            <a:pPr>
              <a:buFont typeface="Wingdings" panose="05000000000000000000" pitchFamily="2" charset="2"/>
              <a:buChar char="v"/>
            </a:pPr>
            <a:r>
              <a:rPr lang="en-US" dirty="0"/>
              <a:t>Government &amp; Industry can collaborate to initiate Nutraceutical Parks in India to promote manufacturing of Nutraceuticals.</a:t>
            </a:r>
          </a:p>
          <a:p>
            <a:pPr>
              <a:buFont typeface="Wingdings" panose="05000000000000000000" pitchFamily="2" charset="2"/>
              <a:buChar char="v"/>
            </a:pPr>
            <a:r>
              <a:rPr lang="en-US" dirty="0"/>
              <a:t>Taxes (GST) on Nutraceutical products and other business related issues needs to be reassessed.</a:t>
            </a:r>
          </a:p>
          <a:p>
            <a:pPr marL="0" indent="0">
              <a:buNone/>
            </a:pPr>
            <a:r>
              <a:rPr lang="en-US" dirty="0"/>
              <a:t>                                                                                                                                    CONTD….</a:t>
            </a:r>
            <a:endParaRPr lang="en-IN" dirty="0"/>
          </a:p>
        </p:txBody>
      </p:sp>
    </p:spTree>
    <p:extLst>
      <p:ext uri="{BB962C8B-B14F-4D97-AF65-F5344CB8AC3E}">
        <p14:creationId xmlns:p14="http://schemas.microsoft.com/office/powerpoint/2010/main" val="155488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B959B-9C12-2A83-7AFB-A00B1C3F3683}"/>
              </a:ext>
            </a:extLst>
          </p:cNvPr>
          <p:cNvSpPr>
            <a:spLocks noGrp="1"/>
          </p:cNvSpPr>
          <p:nvPr>
            <p:ph type="title"/>
          </p:nvPr>
        </p:nvSpPr>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ABA9586A-89CC-A09B-EC0E-27FCE92D2D01}"/>
              </a:ext>
            </a:extLst>
          </p:cNvPr>
          <p:cNvSpPr>
            <a:spLocks noGrp="1"/>
          </p:cNvSpPr>
          <p:nvPr>
            <p:ph idx="1"/>
          </p:nvPr>
        </p:nvSpPr>
        <p:spPr/>
        <p:txBody>
          <a:bodyPr>
            <a:normAutofit fontScale="92500"/>
          </a:bodyPr>
          <a:lstStyle/>
          <a:p>
            <a:pPr>
              <a:buFont typeface="Wingdings" panose="05000000000000000000" pitchFamily="2" charset="2"/>
              <a:buChar char="v"/>
            </a:pPr>
            <a:r>
              <a:rPr lang="en-US" dirty="0"/>
              <a:t>In India, taxes levied on Nutraceutical Products is very high. Nearly 18% GST is levied on Nutraceuticals and health supplements.</a:t>
            </a:r>
          </a:p>
          <a:p>
            <a:pPr>
              <a:buFont typeface="Wingdings" panose="05000000000000000000" pitchFamily="2" charset="2"/>
              <a:buChar char="v"/>
            </a:pPr>
            <a:r>
              <a:rPr lang="en-US" dirty="0"/>
              <a:t>High GST rates make these products expensive and beyond the reach of common people.</a:t>
            </a:r>
          </a:p>
          <a:p>
            <a:pPr>
              <a:buFont typeface="Wingdings" panose="05000000000000000000" pitchFamily="2" charset="2"/>
              <a:buChar char="v"/>
            </a:pPr>
            <a:r>
              <a:rPr lang="en-US" dirty="0"/>
              <a:t>In  2017, only 2% of the market share of the Global Nutraceutical Market was held by India.</a:t>
            </a:r>
          </a:p>
          <a:p>
            <a:pPr>
              <a:buFont typeface="Wingdings" panose="05000000000000000000" pitchFamily="2" charset="2"/>
              <a:buChar char="v"/>
            </a:pPr>
            <a:r>
              <a:rPr lang="en-US" dirty="0"/>
              <a:t>In 2023, holding has been increased to 3.5% of the global market.</a:t>
            </a:r>
          </a:p>
          <a:p>
            <a:pPr>
              <a:buFont typeface="Wingdings" panose="05000000000000000000" pitchFamily="2" charset="2"/>
              <a:buChar char="v"/>
            </a:pPr>
            <a:r>
              <a:rPr lang="en-US" dirty="0"/>
              <a:t>A number of innovative products are facing the problem of approval issue by the FFSAI. Not a single post biotics products has so far been approved by the FSSAI.</a:t>
            </a:r>
          </a:p>
          <a:p>
            <a:pPr marL="0" indent="0">
              <a:buNone/>
            </a:pPr>
            <a:endParaRPr lang="en-US" dirty="0"/>
          </a:p>
          <a:p>
            <a:pPr marL="0" indent="0">
              <a:buNone/>
            </a:pPr>
            <a:endParaRPr lang="en-IN" dirty="0"/>
          </a:p>
        </p:txBody>
      </p:sp>
    </p:spTree>
    <p:extLst>
      <p:ext uri="{BB962C8B-B14F-4D97-AF65-F5344CB8AC3E}">
        <p14:creationId xmlns:p14="http://schemas.microsoft.com/office/powerpoint/2010/main" val="2136590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0EFBF-B958-D9F7-F796-F40250591611}"/>
              </a:ext>
            </a:extLst>
          </p:cNvPr>
          <p:cNvSpPr>
            <a:spLocks noGrp="1"/>
          </p:cNvSpPr>
          <p:nvPr>
            <p:ph type="title"/>
          </p:nvPr>
        </p:nvSpPr>
        <p:spPr/>
        <p:txBody>
          <a:bodyPr>
            <a:normAutofit fontScale="90000"/>
          </a:bodyPr>
          <a:lstStyle/>
          <a:p>
            <a:r>
              <a:rPr lang="en-US" sz="4000" dirty="0"/>
              <a:t>Co-</a:t>
            </a:r>
            <a:r>
              <a:rPr lang="en-US" sz="4000" dirty="0" err="1"/>
              <a:t>herent</a:t>
            </a:r>
            <a:r>
              <a:rPr lang="en-US" sz="4000" dirty="0"/>
              <a:t> version for International Investment</a:t>
            </a:r>
            <a:endParaRPr lang="en-IN" sz="4000" dirty="0"/>
          </a:p>
        </p:txBody>
      </p:sp>
      <p:sp>
        <p:nvSpPr>
          <p:cNvPr id="3" name="Content Placeholder 2">
            <a:extLst>
              <a:ext uri="{FF2B5EF4-FFF2-40B4-BE49-F238E27FC236}">
                <a16:creationId xmlns:a16="http://schemas.microsoft.com/office/drawing/2014/main" id="{1B67ED38-7900-1FCD-17AE-B5B7884FEB6D}"/>
              </a:ext>
            </a:extLst>
          </p:cNvPr>
          <p:cNvSpPr>
            <a:spLocks noGrp="1"/>
          </p:cNvSpPr>
          <p:nvPr>
            <p:ph idx="1"/>
          </p:nvPr>
        </p:nvSpPr>
        <p:spPr/>
        <p:txBody>
          <a:bodyPr>
            <a:normAutofit fontScale="85000" lnSpcReduction="20000"/>
          </a:bodyPr>
          <a:lstStyle/>
          <a:p>
            <a:pPr>
              <a:buFont typeface="Wingdings" panose="05000000000000000000" pitchFamily="2" charset="2"/>
              <a:buChar char="v"/>
            </a:pPr>
            <a:r>
              <a:rPr lang="en-US" dirty="0"/>
              <a:t>Following Covid-19 outbreak, the global nutraceutical market witnessed consistent growth as nutraceutical boost immunity system &amp; health benefits.</a:t>
            </a:r>
          </a:p>
          <a:p>
            <a:pPr>
              <a:buFont typeface="Wingdings" panose="05000000000000000000" pitchFamily="2" charset="2"/>
              <a:buChar char="v"/>
            </a:pPr>
            <a:r>
              <a:rPr lang="en-US" dirty="0"/>
              <a:t>Recent innovations &amp; findings of function-specific anti-oxidants are expected to create new opportunities in this sector.</a:t>
            </a:r>
          </a:p>
          <a:p>
            <a:pPr>
              <a:buFont typeface="Wingdings" panose="05000000000000000000" pitchFamily="2" charset="2"/>
              <a:buChar char="v"/>
            </a:pPr>
            <a:r>
              <a:rPr lang="en-US" dirty="0"/>
              <a:t>Indian nutraceutical firms have received funds from Hindustan Unilever (HUL) &amp; Singapore based global investment farms Temasek.</a:t>
            </a:r>
          </a:p>
          <a:p>
            <a:pPr>
              <a:buFont typeface="Wingdings" panose="05000000000000000000" pitchFamily="2" charset="2"/>
              <a:buChar char="v"/>
            </a:pPr>
            <a:r>
              <a:rPr lang="en-US" dirty="0"/>
              <a:t>These strategic investment gives HUL an entry into the fast growing health &amp; well being category.</a:t>
            </a:r>
          </a:p>
          <a:p>
            <a:pPr>
              <a:buFont typeface="Wingdings" panose="05000000000000000000" pitchFamily="2" charset="2"/>
              <a:buChar char="v"/>
            </a:pPr>
            <a:r>
              <a:rPr lang="en-US" dirty="0"/>
              <a:t>HUL is well positioned to support further scale up their business through R&amp;D, market development &amp; distribution capabilities.</a:t>
            </a:r>
          </a:p>
          <a:p>
            <a:pPr marL="0" indent="0">
              <a:buNone/>
            </a:pPr>
            <a:r>
              <a:rPr lang="en-US" dirty="0"/>
              <a:t>                                                                                                                                    CONTD…. </a:t>
            </a:r>
            <a:endParaRPr lang="en-IN" dirty="0"/>
          </a:p>
        </p:txBody>
      </p:sp>
    </p:spTree>
    <p:extLst>
      <p:ext uri="{BB962C8B-B14F-4D97-AF65-F5344CB8AC3E}">
        <p14:creationId xmlns:p14="http://schemas.microsoft.com/office/powerpoint/2010/main" val="3455882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C47C9-AEF3-C2C4-99B3-4AAF648390DE}"/>
              </a:ext>
            </a:extLst>
          </p:cNvPr>
          <p:cNvSpPr>
            <a:spLocks noGrp="1"/>
          </p:cNvSpPr>
          <p:nvPr>
            <p:ph type="title"/>
          </p:nvPr>
        </p:nvSpPr>
        <p:spPr>
          <a:xfrm>
            <a:off x="838200" y="500062"/>
            <a:ext cx="10515600" cy="1325563"/>
          </a:xfrm>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F6F2783A-4D7C-B53C-0A77-A4783451FA6A}"/>
              </a:ext>
            </a:extLst>
          </p:cNvPr>
          <p:cNvSpPr>
            <a:spLocks noGrp="1"/>
          </p:cNvSpPr>
          <p:nvPr>
            <p:ph idx="1"/>
          </p:nvPr>
        </p:nvSpPr>
        <p:spPr/>
        <p:txBody>
          <a:bodyPr>
            <a:normAutofit fontScale="85000" lnSpcReduction="20000"/>
          </a:bodyPr>
          <a:lstStyle/>
          <a:p>
            <a:pPr>
              <a:buFont typeface="Wingdings" panose="05000000000000000000" pitchFamily="2" charset="2"/>
              <a:buChar char="v"/>
            </a:pPr>
            <a:r>
              <a:rPr lang="en-US" dirty="0"/>
              <a:t> There is a growing interest in Sports nutrition products. In Nutra regulations, 2022, FSSAI included a new category under FSDU for sports persons.</a:t>
            </a:r>
          </a:p>
          <a:p>
            <a:pPr>
              <a:buFont typeface="Wingdings" panose="05000000000000000000" pitchFamily="2" charset="2"/>
              <a:buChar char="v"/>
            </a:pPr>
            <a:r>
              <a:rPr lang="en-US" dirty="0"/>
              <a:t>Major issue is that most Indian consumers take nutraceuticals when they have a health problem. It is not a part of their life style.</a:t>
            </a:r>
          </a:p>
          <a:p>
            <a:pPr>
              <a:buFont typeface="Wingdings" panose="05000000000000000000" pitchFamily="2" charset="2"/>
              <a:buChar char="v"/>
            </a:pPr>
            <a:r>
              <a:rPr lang="en-US" dirty="0"/>
              <a:t>Public awareness about nutraceuticals, even the medical doctors, is not high.</a:t>
            </a:r>
          </a:p>
          <a:p>
            <a:pPr>
              <a:buFont typeface="Wingdings" panose="05000000000000000000" pitchFamily="2" charset="2"/>
              <a:buChar char="v"/>
            </a:pPr>
            <a:r>
              <a:rPr lang="en-US" dirty="0"/>
              <a:t>Strong relationship needs to be established between the doctors  and pharmacists  to convince them of the value of the nutraceuticals.</a:t>
            </a:r>
          </a:p>
          <a:p>
            <a:pPr>
              <a:buFont typeface="Wingdings" panose="05000000000000000000" pitchFamily="2" charset="2"/>
              <a:buChar char="v"/>
            </a:pPr>
            <a:r>
              <a:rPr lang="en-US" dirty="0"/>
              <a:t>Government must be influenced to reshape perception of nutraceuticals as valuable tools to address unmet health needs.</a:t>
            </a:r>
          </a:p>
          <a:p>
            <a:pPr marL="0" indent="0">
              <a:buNone/>
            </a:pPr>
            <a:r>
              <a:rPr lang="en-US" dirty="0"/>
              <a:t>                                                                                                                                     CONTD….</a:t>
            </a:r>
            <a:endParaRPr lang="en-IN" dirty="0"/>
          </a:p>
        </p:txBody>
      </p:sp>
    </p:spTree>
    <p:extLst>
      <p:ext uri="{BB962C8B-B14F-4D97-AF65-F5344CB8AC3E}">
        <p14:creationId xmlns:p14="http://schemas.microsoft.com/office/powerpoint/2010/main" val="35586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6AA0-246C-1FDC-DE1F-1C35A4B9321F}"/>
              </a:ext>
            </a:extLst>
          </p:cNvPr>
          <p:cNvSpPr>
            <a:spLocks noGrp="1"/>
          </p:cNvSpPr>
          <p:nvPr>
            <p:ph type="title"/>
          </p:nvPr>
        </p:nvSpPr>
        <p:spPr>
          <a:xfrm>
            <a:off x="771832" y="306132"/>
            <a:ext cx="10515600" cy="1325563"/>
          </a:xfrm>
        </p:spPr>
        <p:txBody>
          <a:bodyPr/>
          <a:lstStyle/>
          <a:p>
            <a:r>
              <a:rPr lang="en-US" dirty="0"/>
              <a:t>CONTD….</a:t>
            </a:r>
            <a:endParaRPr lang="en-IN" dirty="0"/>
          </a:p>
        </p:txBody>
      </p:sp>
      <p:sp>
        <p:nvSpPr>
          <p:cNvPr id="3" name="Content Placeholder 2">
            <a:extLst>
              <a:ext uri="{FF2B5EF4-FFF2-40B4-BE49-F238E27FC236}">
                <a16:creationId xmlns:a16="http://schemas.microsoft.com/office/drawing/2014/main" id="{B6464E79-9F1A-FF8C-BF48-F484C673BE24}"/>
              </a:ext>
            </a:extLst>
          </p:cNvPr>
          <p:cNvSpPr>
            <a:spLocks noGrp="1"/>
          </p:cNvSpPr>
          <p:nvPr>
            <p:ph idx="1"/>
          </p:nvPr>
        </p:nvSpPr>
        <p:spPr/>
        <p:txBody>
          <a:bodyPr>
            <a:normAutofit fontScale="92500" lnSpcReduction="20000"/>
          </a:bodyPr>
          <a:lstStyle/>
          <a:p>
            <a:pPr>
              <a:buFont typeface="Wingdings" panose="05000000000000000000" pitchFamily="2" charset="2"/>
              <a:buChar char="v"/>
            </a:pPr>
            <a:r>
              <a:rPr lang="en-US" dirty="0"/>
              <a:t>Currently, the Indian market imports USD 2.7 billion worth of nutraceutical. Government of India has opened 100% FDI in this manufacturing sector.</a:t>
            </a:r>
          </a:p>
          <a:p>
            <a:pPr>
              <a:buFont typeface="Wingdings" panose="05000000000000000000" pitchFamily="2" charset="2"/>
              <a:buChar char="v"/>
            </a:pPr>
            <a:r>
              <a:rPr lang="en-US" dirty="0"/>
              <a:t>Such entities can sale their products through whole sale, retail or e-Commerce platform.</a:t>
            </a:r>
          </a:p>
          <a:p>
            <a:pPr>
              <a:buFont typeface="Wingdings" panose="05000000000000000000" pitchFamily="2" charset="2"/>
              <a:buChar char="v"/>
            </a:pPr>
            <a:r>
              <a:rPr lang="en-US" dirty="0"/>
              <a:t>Indian middle class and upper middle class consumers are shifting their focus to </a:t>
            </a:r>
            <a:r>
              <a:rPr lang="en-US" dirty="0" err="1"/>
              <a:t>nutricious</a:t>
            </a:r>
            <a:r>
              <a:rPr lang="en-US" dirty="0"/>
              <a:t> and health food items.</a:t>
            </a:r>
          </a:p>
          <a:p>
            <a:pPr>
              <a:buFont typeface="Wingdings" panose="05000000000000000000" pitchFamily="2" charset="2"/>
              <a:buChar char="v"/>
            </a:pPr>
            <a:r>
              <a:rPr lang="en-US" dirty="0"/>
              <a:t>Indian nutraceutical manufacturers are fortunate because of the abundance of raw materials available in the country.</a:t>
            </a:r>
          </a:p>
          <a:p>
            <a:pPr>
              <a:buFont typeface="Wingdings" panose="05000000000000000000" pitchFamily="2" charset="2"/>
              <a:buChar char="v"/>
            </a:pPr>
            <a:r>
              <a:rPr lang="en-US" dirty="0"/>
              <a:t>Innovative nutraceutical products need quick and efficient approval by the FSSAI to give boost to the industry.</a:t>
            </a:r>
          </a:p>
          <a:p>
            <a:pPr marL="0" indent="0">
              <a:buNone/>
            </a:pPr>
            <a:endParaRPr lang="en-IN" dirty="0"/>
          </a:p>
        </p:txBody>
      </p:sp>
    </p:spTree>
    <p:extLst>
      <p:ext uri="{BB962C8B-B14F-4D97-AF65-F5344CB8AC3E}">
        <p14:creationId xmlns:p14="http://schemas.microsoft.com/office/powerpoint/2010/main" val="3618874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549EA-2E81-5D9B-697D-F713415EC181}"/>
              </a:ext>
            </a:extLst>
          </p:cNvPr>
          <p:cNvSpPr>
            <a:spLocks noGrp="1"/>
          </p:cNvSpPr>
          <p:nvPr>
            <p:ph type="title"/>
          </p:nvPr>
        </p:nvSpPr>
        <p:spPr/>
        <p:txBody>
          <a:bodyPr>
            <a:normAutofit/>
          </a:bodyPr>
          <a:lstStyle/>
          <a:p>
            <a:r>
              <a:rPr lang="en-US" sz="4000" dirty="0"/>
              <a:t>Opportunities &amp; Barriers</a:t>
            </a:r>
            <a:endParaRPr lang="en-IN" sz="4000" dirty="0"/>
          </a:p>
        </p:txBody>
      </p:sp>
      <p:sp>
        <p:nvSpPr>
          <p:cNvPr id="3" name="Content Placeholder 2">
            <a:extLst>
              <a:ext uri="{FF2B5EF4-FFF2-40B4-BE49-F238E27FC236}">
                <a16:creationId xmlns:a16="http://schemas.microsoft.com/office/drawing/2014/main" id="{3DAC0C46-1708-038D-8DE8-B607FB14624D}"/>
              </a:ext>
            </a:extLst>
          </p:cNvPr>
          <p:cNvSpPr>
            <a:spLocks noGrp="1"/>
          </p:cNvSpPr>
          <p:nvPr>
            <p:ph idx="1"/>
          </p:nvPr>
        </p:nvSpPr>
        <p:spPr/>
        <p:txBody>
          <a:bodyPr>
            <a:normAutofit fontScale="85000" lnSpcReduction="10000"/>
          </a:bodyPr>
          <a:lstStyle/>
          <a:p>
            <a:pPr>
              <a:buFont typeface="Wingdings" panose="05000000000000000000" pitchFamily="2" charset="2"/>
              <a:buChar char="v"/>
            </a:pPr>
            <a:r>
              <a:rPr lang="en-US" dirty="0"/>
              <a:t>The nutraceutical industry in India is witnessing tremendous growth in spite of lot of hurdles.</a:t>
            </a:r>
          </a:p>
          <a:p>
            <a:pPr>
              <a:buFont typeface="Wingdings" panose="05000000000000000000" pitchFamily="2" charset="2"/>
              <a:buChar char="v"/>
            </a:pPr>
            <a:r>
              <a:rPr lang="en-US" dirty="0"/>
              <a:t>The major reasons are the increasing life style diseases &amp; people’s awareness of taking preventive  health care measures.</a:t>
            </a:r>
          </a:p>
          <a:p>
            <a:pPr>
              <a:buFont typeface="Wingdings" panose="05000000000000000000" pitchFamily="2" charset="2"/>
              <a:buChar char="v"/>
            </a:pPr>
            <a:r>
              <a:rPr lang="en-US" dirty="0"/>
              <a:t>Nutraceuticals provide   health benefits to prevent </a:t>
            </a:r>
            <a:r>
              <a:rPr lang="en-US" dirty="0" err="1"/>
              <a:t>disases</a:t>
            </a:r>
            <a:r>
              <a:rPr lang="en-US" dirty="0"/>
              <a:t> and also boost immune system.</a:t>
            </a:r>
          </a:p>
          <a:p>
            <a:pPr>
              <a:buFont typeface="Wingdings" panose="05000000000000000000" pitchFamily="2" charset="2"/>
              <a:buChar char="v"/>
            </a:pPr>
            <a:r>
              <a:rPr lang="en-US" dirty="0"/>
              <a:t>Speedy regulatory approval and cost of the nutraceuticals are the key factors for growth of this sector.</a:t>
            </a:r>
          </a:p>
          <a:p>
            <a:pPr>
              <a:buFont typeface="Wingdings" panose="05000000000000000000" pitchFamily="2" charset="2"/>
              <a:buChar char="v"/>
            </a:pPr>
            <a:r>
              <a:rPr lang="en-US" dirty="0"/>
              <a:t>One of the major constraint for approval of novel ingredient/ product should have documented history of safe use (at least 30 years in the country of origin or 15 years in India.</a:t>
            </a:r>
          </a:p>
          <a:p>
            <a:pPr marL="0" indent="0">
              <a:buNone/>
            </a:pPr>
            <a:r>
              <a:rPr lang="en-US" dirty="0"/>
              <a:t>                                                                                                                                     CONTD….</a:t>
            </a:r>
          </a:p>
          <a:p>
            <a:pPr marL="0" indent="0">
              <a:buNone/>
            </a:pPr>
            <a:endParaRPr lang="en-IN" dirty="0"/>
          </a:p>
        </p:txBody>
      </p:sp>
    </p:spTree>
    <p:extLst>
      <p:ext uri="{BB962C8B-B14F-4D97-AF65-F5344CB8AC3E}">
        <p14:creationId xmlns:p14="http://schemas.microsoft.com/office/powerpoint/2010/main" val="133319048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110</TotalTime>
  <Words>1693</Words>
  <Application>Microsoft Office PowerPoint</Application>
  <PresentationFormat>Widescreen</PresentationFormat>
  <Paragraphs>108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Gill Sans MT</vt:lpstr>
      <vt:lpstr>Wingdings</vt:lpstr>
      <vt:lpstr>Gallery</vt:lpstr>
      <vt:lpstr>“Indian Nutraceutical Eco-System:  Are we ready to conquer the global market?”</vt:lpstr>
      <vt:lpstr>Introduction</vt:lpstr>
      <vt:lpstr>Government Policy and Reforms</vt:lpstr>
      <vt:lpstr>CONTD….</vt:lpstr>
      <vt:lpstr>CONTD….</vt:lpstr>
      <vt:lpstr>Co-herent version for International Investment</vt:lpstr>
      <vt:lpstr>CONTD….</vt:lpstr>
      <vt:lpstr>CONTD….</vt:lpstr>
      <vt:lpstr>Opportunities &amp; Barriers</vt:lpstr>
      <vt:lpstr>CONTD….</vt:lpstr>
      <vt:lpstr>CONTD….</vt:lpstr>
      <vt:lpstr>CONTD….</vt:lpstr>
      <vt:lpstr>CONTD….</vt:lpstr>
      <vt:lpstr>Current Challenges</vt:lpstr>
      <vt:lpstr>CONTD….</vt:lpstr>
      <vt:lpstr>Conclusion</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Pradip Chakraborty</dc:creator>
  <cp:lastModifiedBy>Pradip Chakraborty</cp:lastModifiedBy>
  <cp:revision>3</cp:revision>
  <dcterms:created xsi:type="dcterms:W3CDTF">2025-08-23T20:46:33Z</dcterms:created>
  <dcterms:modified xsi:type="dcterms:W3CDTF">2025-08-29T00:54:29Z</dcterms:modified>
</cp:coreProperties>
</file>